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80" r:id="rId2"/>
    <p:sldId id="257" r:id="rId3"/>
    <p:sldId id="258" r:id="rId4"/>
    <p:sldId id="259" r:id="rId5"/>
    <p:sldId id="261" r:id="rId6"/>
    <p:sldId id="278" r:id="rId7"/>
    <p:sldId id="262" r:id="rId8"/>
    <p:sldId id="276" r:id="rId9"/>
    <p:sldId id="281" r:id="rId10"/>
    <p:sldId id="275" r:id="rId11"/>
    <p:sldId id="282" r:id="rId12"/>
    <p:sldId id="266" r:id="rId13"/>
    <p:sldId id="279" r:id="rId14"/>
    <p:sldId id="269" r:id="rId15"/>
    <p:sldId id="274"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26" y="-21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20school\Desktop\2022-23%20projects\for%20final%20lake%202022\check%20scientific%20names\graph\weavers%20colony%20bir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20school\Desktop\2022-23%20projects\for%20final%20lake%202022\check%20scientific%20names\graph\Families%20grap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20school\Desktop\2022-23%20projects\for%20final%20lake%202022\check%20scientific%20names\graph\Families%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Sheet1!$A$59:$B$59</c:f>
              <c:strCache>
                <c:ptCount val="1"/>
                <c:pt idx="0">
                  <c:v>1 September</c:v>
                </c:pt>
              </c:strCache>
            </c:strRef>
          </c:tx>
          <c:cat>
            <c:strRef>
              <c:f>Sheet1!$C$57:$D$58</c:f>
              <c:strCache>
                <c:ptCount val="2"/>
                <c:pt idx="0">
                  <c:v>Billawaradhahalli Lake and 12th Cross Weavers Colony    Sept - 21 Flowers.                                      Oct - 18 Flowers.</c:v>
                </c:pt>
                <c:pt idx="1">
                  <c:v>Weavers Colony                         Sept - 7 Flowers.                                          Oct - 8 Flowers.</c:v>
                </c:pt>
              </c:strCache>
            </c:strRef>
          </c:cat>
          <c:val>
            <c:numRef>
              <c:f>Sheet1!$C$59:$D$59</c:f>
              <c:numCache>
                <c:formatCode>General</c:formatCode>
                <c:ptCount val="2"/>
                <c:pt idx="0">
                  <c:v>21</c:v>
                </c:pt>
                <c:pt idx="1">
                  <c:v>7</c:v>
                </c:pt>
              </c:numCache>
            </c:numRef>
          </c:val>
        </c:ser>
        <c:ser>
          <c:idx val="1"/>
          <c:order val="1"/>
          <c:tx>
            <c:strRef>
              <c:f>Sheet1!$A$60:$B$60</c:f>
              <c:strCache>
                <c:ptCount val="1"/>
                <c:pt idx="0">
                  <c:v>2 October</c:v>
                </c:pt>
              </c:strCache>
            </c:strRef>
          </c:tx>
          <c:cat>
            <c:strRef>
              <c:f>Sheet1!$C$57:$D$58</c:f>
              <c:strCache>
                <c:ptCount val="2"/>
                <c:pt idx="0">
                  <c:v>Billawaradhahalli Lake and 12th Cross Weavers Colony    Sept - 21 Flowers.                                      Oct - 18 Flowers.</c:v>
                </c:pt>
                <c:pt idx="1">
                  <c:v>Weavers Colony                         Sept - 7 Flowers.                                          Oct - 8 Flowers.</c:v>
                </c:pt>
              </c:strCache>
            </c:strRef>
          </c:cat>
          <c:val>
            <c:numRef>
              <c:f>Sheet1!$C$60:$D$60</c:f>
              <c:numCache>
                <c:formatCode>General</c:formatCode>
                <c:ptCount val="2"/>
                <c:pt idx="0">
                  <c:v>18</c:v>
                </c:pt>
                <c:pt idx="1">
                  <c:v>8</c:v>
                </c:pt>
              </c:numCache>
            </c:numRef>
          </c:val>
        </c:ser>
        <c:axId val="69972352"/>
        <c:axId val="69973888"/>
      </c:barChart>
      <c:catAx>
        <c:axId val="69972352"/>
        <c:scaling>
          <c:orientation val="minMax"/>
        </c:scaling>
        <c:axPos val="b"/>
        <c:tickLblPos val="nextTo"/>
        <c:crossAx val="69973888"/>
        <c:crosses val="autoZero"/>
        <c:auto val="1"/>
        <c:lblAlgn val="ctr"/>
        <c:lblOffset val="100"/>
      </c:catAx>
      <c:valAx>
        <c:axId val="69973888"/>
        <c:scaling>
          <c:orientation val="minMax"/>
        </c:scaling>
        <c:axPos val="l"/>
        <c:majorGridlines/>
        <c:numFmt formatCode="General" sourceLinked="1"/>
        <c:tickLblPos val="nextTo"/>
        <c:crossAx val="69972352"/>
        <c:crosses val="autoZero"/>
        <c:crossBetween val="between"/>
      </c:valAx>
    </c:plotArea>
    <c:legend>
      <c:legendPos val="r"/>
      <c:layout/>
    </c:legend>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Sheet1!$C$1</c:f>
              <c:strCache>
                <c:ptCount val="1"/>
                <c:pt idx="0">
                  <c:v>Identified Flower Families Found on The Bund of Billawaradhahalli  Lake and 12th Cross Weavers colony</c:v>
                </c:pt>
              </c:strCache>
            </c:strRef>
          </c:tx>
          <c:cat>
            <c:multiLvlStrRef>
              <c:f>Sheet1!$A$2:$B$14</c:f>
              <c:multiLvlStrCache>
                <c:ptCount val="13"/>
                <c:lvl>
                  <c:pt idx="0">
                    <c:v>Acanthaceae</c:v>
                  </c:pt>
                  <c:pt idx="1">
                    <c:v>Amaranthaceae</c:v>
                  </c:pt>
                  <c:pt idx="2">
                    <c:v>Apocynaceae</c:v>
                  </c:pt>
                  <c:pt idx="3">
                    <c:v>Asteraceae</c:v>
                  </c:pt>
                  <c:pt idx="4">
                    <c:v>Balsaminaceae</c:v>
                  </c:pt>
                  <c:pt idx="5">
                    <c:v>Convolvulaceae</c:v>
                  </c:pt>
                  <c:pt idx="6">
                    <c:v>Euphorbiaceae</c:v>
                  </c:pt>
                  <c:pt idx="7">
                    <c:v>Fabaceae</c:v>
                  </c:pt>
                  <c:pt idx="8">
                    <c:v>Mallows</c:v>
                  </c:pt>
                  <c:pt idx="9">
                    <c:v>Nyctaginaceae</c:v>
                  </c:pt>
                  <c:pt idx="10">
                    <c:v>Oleaceae</c:v>
                  </c:pt>
                  <c:pt idx="11">
                    <c:v>Solanaceae</c:v>
                  </c:pt>
                  <c:pt idx="12">
                    <c:v>Verbenaceae</c:v>
                  </c:pt>
                </c:lvl>
                <c:lvl>
                  <c:pt idx="0">
                    <c:v>2</c:v>
                  </c:pt>
                  <c:pt idx="1">
                    <c:v>1</c:v>
                  </c:pt>
                  <c:pt idx="2">
                    <c:v>1</c:v>
                  </c:pt>
                  <c:pt idx="3">
                    <c:v>3</c:v>
                  </c:pt>
                  <c:pt idx="4">
                    <c:v>1</c:v>
                  </c:pt>
                  <c:pt idx="5">
                    <c:v>5</c:v>
                  </c:pt>
                  <c:pt idx="6">
                    <c:v>1</c:v>
                  </c:pt>
                  <c:pt idx="7">
                    <c:v>1</c:v>
                  </c:pt>
                  <c:pt idx="8">
                    <c:v>1</c:v>
                  </c:pt>
                  <c:pt idx="9">
                    <c:v>1</c:v>
                  </c:pt>
                  <c:pt idx="10">
                    <c:v>1</c:v>
                  </c:pt>
                  <c:pt idx="11">
                    <c:v>2</c:v>
                  </c:pt>
                  <c:pt idx="12">
                    <c:v>1</c:v>
                  </c:pt>
                </c:lvl>
              </c:multiLvlStrCache>
            </c:multiLvlStrRef>
          </c:cat>
          <c:val>
            <c:numRef>
              <c:f>Sheet1!$C$2:$C$14</c:f>
              <c:numCache>
                <c:formatCode>General</c:formatCode>
                <c:ptCount val="13"/>
                <c:pt idx="0">
                  <c:v>2</c:v>
                </c:pt>
                <c:pt idx="1">
                  <c:v>1</c:v>
                </c:pt>
                <c:pt idx="2">
                  <c:v>1</c:v>
                </c:pt>
                <c:pt idx="3">
                  <c:v>3</c:v>
                </c:pt>
                <c:pt idx="4">
                  <c:v>1</c:v>
                </c:pt>
                <c:pt idx="5">
                  <c:v>5</c:v>
                </c:pt>
                <c:pt idx="6">
                  <c:v>1</c:v>
                </c:pt>
                <c:pt idx="7">
                  <c:v>1</c:v>
                </c:pt>
                <c:pt idx="8">
                  <c:v>1</c:v>
                </c:pt>
                <c:pt idx="9">
                  <c:v>1</c:v>
                </c:pt>
                <c:pt idx="10">
                  <c:v>1</c:v>
                </c:pt>
                <c:pt idx="11">
                  <c:v>2</c:v>
                </c:pt>
                <c:pt idx="12">
                  <c:v>1</c:v>
                </c:pt>
              </c:numCache>
            </c:numRef>
          </c:val>
        </c:ser>
        <c:axId val="109739008"/>
        <c:axId val="109740800"/>
      </c:barChart>
      <c:catAx>
        <c:axId val="109739008"/>
        <c:scaling>
          <c:orientation val="minMax"/>
        </c:scaling>
        <c:axPos val="b"/>
        <c:tickLblPos val="nextTo"/>
        <c:crossAx val="109740800"/>
        <c:crosses val="autoZero"/>
        <c:auto val="1"/>
        <c:lblAlgn val="ctr"/>
        <c:lblOffset val="100"/>
      </c:catAx>
      <c:valAx>
        <c:axId val="109740800"/>
        <c:scaling>
          <c:orientation val="minMax"/>
        </c:scaling>
        <c:axPos val="l"/>
        <c:majorGridlines/>
        <c:numFmt formatCode="General" sourceLinked="1"/>
        <c:tickLblPos val="nextTo"/>
        <c:crossAx val="109739008"/>
        <c:crosses val="autoZero"/>
        <c:crossBetween val="between"/>
      </c:valAx>
    </c:plotArea>
    <c:legend>
      <c:legendPos val="r"/>
      <c:layout/>
    </c:legend>
    <c:plotVisOnly val="1"/>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Sheet1!$C$16</c:f>
              <c:strCache>
                <c:ptCount val="1"/>
                <c:pt idx="0">
                  <c:v>Identified Flower Families Found In Weavers Colony  8th, 9th, 10th and 11th cross</c:v>
                </c:pt>
              </c:strCache>
            </c:strRef>
          </c:tx>
          <c:cat>
            <c:multiLvlStrRef>
              <c:f>Sheet1!$A$17:$B$24</c:f>
              <c:multiLvlStrCache>
                <c:ptCount val="8"/>
                <c:lvl>
                  <c:pt idx="0">
                    <c:v>Acanthaceae</c:v>
                  </c:pt>
                  <c:pt idx="1">
                    <c:v>Araceae</c:v>
                  </c:pt>
                  <c:pt idx="2">
                    <c:v>Cactaceae</c:v>
                  </c:pt>
                  <c:pt idx="3">
                    <c:v>Daisy family</c:v>
                  </c:pt>
                  <c:pt idx="4">
                    <c:v>Fabaceae</c:v>
                  </c:pt>
                  <c:pt idx="5">
                    <c:v>Laminaceae</c:v>
                  </c:pt>
                  <c:pt idx="6">
                    <c:v>Malvaceae</c:v>
                  </c:pt>
                  <c:pt idx="7">
                    <c:v>Nyctaginaceae</c:v>
                  </c:pt>
                </c:lvl>
                <c:lvl>
                  <c:pt idx="0">
                    <c:v>1</c:v>
                  </c:pt>
                  <c:pt idx="1">
                    <c:v>1</c:v>
                  </c:pt>
                  <c:pt idx="2">
                    <c:v>1</c:v>
                  </c:pt>
                  <c:pt idx="3">
                    <c:v>2</c:v>
                  </c:pt>
                  <c:pt idx="4">
                    <c:v>1</c:v>
                  </c:pt>
                  <c:pt idx="5">
                    <c:v>1</c:v>
                  </c:pt>
                  <c:pt idx="6">
                    <c:v>1</c:v>
                  </c:pt>
                  <c:pt idx="7">
                    <c:v>1</c:v>
                  </c:pt>
                </c:lvl>
              </c:multiLvlStrCache>
            </c:multiLvlStrRef>
          </c:cat>
          <c:val>
            <c:numRef>
              <c:f>Sheet1!$C$17:$C$24</c:f>
              <c:numCache>
                <c:formatCode>General</c:formatCode>
                <c:ptCount val="8"/>
                <c:pt idx="0">
                  <c:v>1</c:v>
                </c:pt>
                <c:pt idx="1">
                  <c:v>1</c:v>
                </c:pt>
                <c:pt idx="2">
                  <c:v>1</c:v>
                </c:pt>
                <c:pt idx="3">
                  <c:v>2</c:v>
                </c:pt>
                <c:pt idx="4">
                  <c:v>1</c:v>
                </c:pt>
                <c:pt idx="5">
                  <c:v>1</c:v>
                </c:pt>
                <c:pt idx="6">
                  <c:v>1</c:v>
                </c:pt>
                <c:pt idx="7">
                  <c:v>1</c:v>
                </c:pt>
              </c:numCache>
            </c:numRef>
          </c:val>
        </c:ser>
        <c:axId val="93501696"/>
        <c:axId val="110379008"/>
      </c:barChart>
      <c:catAx>
        <c:axId val="93501696"/>
        <c:scaling>
          <c:orientation val="minMax"/>
        </c:scaling>
        <c:axPos val="b"/>
        <c:tickLblPos val="nextTo"/>
        <c:crossAx val="110379008"/>
        <c:crosses val="autoZero"/>
        <c:auto val="1"/>
        <c:lblAlgn val="ctr"/>
        <c:lblOffset val="100"/>
      </c:catAx>
      <c:valAx>
        <c:axId val="110379008"/>
        <c:scaling>
          <c:orientation val="minMax"/>
        </c:scaling>
        <c:axPos val="l"/>
        <c:majorGridlines/>
        <c:numFmt formatCode="General" sourceLinked="1"/>
        <c:tickLblPos val="nextTo"/>
        <c:crossAx val="93501696"/>
        <c:crosses val="autoZero"/>
        <c:crossBetween val="between"/>
      </c:valAx>
    </c:plotArea>
    <c:legend>
      <c:legendPos val="r"/>
      <c:layout/>
    </c:legend>
    <c:plotVisOnly val="1"/>
  </c:chart>
  <c:txPr>
    <a:bodyPr/>
    <a:lstStyle/>
    <a:p>
      <a:pPr>
        <a:defRPr sz="14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7471421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8699942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89269744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4885495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62595773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3721526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xmlns="" val="367133903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5099595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57709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68795285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p14="http://schemas.microsoft.com/office/powerpoint/2010/main" xmlns="" val="13857312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27864251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77525310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35785812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163363431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3202056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755622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ransition spd="slow"/>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28600"/>
            <a:ext cx="6807200" cy="1219200"/>
          </a:xfrm>
        </p:spPr>
        <p:txBody>
          <a:bodyPr>
            <a:normAutofit fontScale="90000"/>
          </a:bodyPr>
          <a:lstStyle/>
          <a:p>
            <a:pPr algn="l"/>
            <a:r>
              <a:rPr sz="4800"/>
              <a:t/>
            </a:r>
            <a:br>
              <a:rPr sz="4800"/>
            </a:br>
            <a:endParaRPr lang="en-US" dirty="0"/>
          </a:p>
        </p:txBody>
      </p:sp>
      <p:sp>
        <p:nvSpPr>
          <p:cNvPr id="4" name="Subtitle 2"/>
          <p:cNvSpPr txBox="1">
            <a:spLocks/>
          </p:cNvSpPr>
          <p:nvPr/>
        </p:nvSpPr>
        <p:spPr>
          <a:xfrm>
            <a:off x="838200" y="5867400"/>
            <a:ext cx="1828800" cy="762000"/>
          </a:xfrm>
          <a:prstGeom prst="rect">
            <a:avLst/>
          </a:prstGeom>
        </p:spPr>
        <p:txBody>
          <a:bodyPr vert="horz" tIns="0" rIns="45720" bIns="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Team </a:t>
            </a:r>
          </a:p>
        </p:txBody>
      </p:sp>
      <p:sp>
        <p:nvSpPr>
          <p:cNvPr id="7" name="Rectangle 6"/>
          <p:cNvSpPr/>
          <p:nvPr/>
        </p:nvSpPr>
        <p:spPr>
          <a:xfrm>
            <a:off x="228600" y="5029200"/>
            <a:ext cx="10363200" cy="954107"/>
          </a:xfrm>
          <a:prstGeom prst="rect">
            <a:avLst/>
          </a:prstGeom>
        </p:spPr>
        <p:txBody>
          <a:bodyPr wrap="square">
            <a:spAutoFit/>
          </a:bodyPr>
          <a:lstStyle/>
          <a:p>
            <a:pPr algn="ct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Bloomed Flowers around Weavers Colony and on the bund of </a:t>
            </a:r>
            <a:r>
              <a:rPr lang="en-US" sz="2800" b="1" cap="all" dirty="0" err="1"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Billawaradhalli</a:t>
            </a: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Lake</a:t>
            </a:r>
            <a:endParaRPr lang="en-US" sz="28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6" name="Rectangle 5"/>
          <p:cNvSpPr/>
          <p:nvPr/>
        </p:nvSpPr>
        <p:spPr>
          <a:xfrm>
            <a:off x="2057400" y="6096000"/>
            <a:ext cx="592078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err="1" smtClean="0">
                <a:ln w="17780" cmpd="sng">
                  <a:solidFill>
                    <a:sysClr val="windowText" lastClr="000000"/>
                  </a:solidFill>
                  <a:prstDash val="solid"/>
                  <a:miter lim="800000"/>
                </a:ln>
                <a:solidFill>
                  <a:schemeClr val="accent5"/>
                </a:solidFill>
                <a:effectLst>
                  <a:outerShdw blurRad="50800" algn="tl" rotWithShape="0">
                    <a:srgbClr val="000000"/>
                  </a:outerShdw>
                </a:effectLst>
              </a:rPr>
              <a:t>Kanishka</a:t>
            </a:r>
            <a:r>
              <a:rPr lang="en-US" sz="3200" b="1" dirty="0" smtClean="0">
                <a:ln w="17780" cmpd="sng">
                  <a:solidFill>
                    <a:sysClr val="windowText" lastClr="000000"/>
                  </a:solidFill>
                  <a:prstDash val="solid"/>
                  <a:miter lim="800000"/>
                </a:ln>
                <a:solidFill>
                  <a:schemeClr val="accent5"/>
                </a:solidFill>
                <a:effectLst>
                  <a:outerShdw blurRad="50800" algn="tl" rotWithShape="0">
                    <a:srgbClr val="000000"/>
                  </a:outerShdw>
                </a:effectLst>
              </a:rPr>
              <a:t> D Monika M. Class -8</a:t>
            </a:r>
            <a:endParaRPr lang="en-US" sz="3200" b="1" dirty="0">
              <a:ln w="17780" cmpd="sng">
                <a:solidFill>
                  <a:sysClr val="windowText" lastClr="000000"/>
                </a:solidFill>
                <a:prstDash val="solid"/>
                <a:miter lim="800000"/>
              </a:ln>
              <a:solidFill>
                <a:schemeClr val="accent5"/>
              </a:solidFill>
              <a:effectLst>
                <a:outerShdw blurRad="50800" algn="tl" rotWithShape="0">
                  <a:srgbClr val="000000"/>
                </a:outerShdw>
              </a:effectLst>
            </a:endParaRPr>
          </a:p>
        </p:txBody>
      </p:sp>
      <p:pic>
        <p:nvPicPr>
          <p:cNvPr id="8" name="Picture 7"/>
          <p:cNvPicPr/>
          <p:nvPr/>
        </p:nvPicPr>
        <p:blipFill>
          <a:blip r:embed="rId2"/>
          <a:srcRect l="4098" t="41348" r="59153" b="37341"/>
          <a:stretch>
            <a:fillRect/>
          </a:stretch>
        </p:blipFill>
        <p:spPr bwMode="auto">
          <a:xfrm>
            <a:off x="914400" y="304800"/>
            <a:ext cx="8458200" cy="2362200"/>
          </a:xfrm>
          <a:prstGeom prst="rect">
            <a:avLst/>
          </a:prstGeom>
          <a:noFill/>
          <a:ln w="9525">
            <a:noFill/>
            <a:miter lim="800000"/>
            <a:headEnd/>
            <a:tailEnd/>
          </a:ln>
        </p:spPr>
      </p:pic>
      <p:pic>
        <p:nvPicPr>
          <p:cNvPr id="10" name="Picture 9" descr="G:\1 SCAN COPIES SCHOOL ALL DOCUMENTS\School Letterhead.jpg"/>
          <p:cNvPicPr/>
          <p:nvPr/>
        </p:nvPicPr>
        <p:blipFill>
          <a:blip r:embed="rId3" cstate="print"/>
          <a:srcRect l="3045" t="1632" r="15865" b="84382"/>
          <a:stretch>
            <a:fillRect/>
          </a:stretch>
        </p:blipFill>
        <p:spPr bwMode="auto">
          <a:xfrm>
            <a:off x="1219200" y="2971800"/>
            <a:ext cx="7924800" cy="1447800"/>
          </a:xfrm>
          <a:prstGeom prst="rect">
            <a:avLst/>
          </a:prstGeom>
          <a:noFill/>
          <a:ln w="9525">
            <a:noFill/>
            <a:miter lim="800000"/>
            <a:headEnd/>
            <a:tailEnd/>
          </a:ln>
        </p:spPr>
      </p:pic>
      <p:sp>
        <p:nvSpPr>
          <p:cNvPr id="11" name="Rectangle 10"/>
          <p:cNvSpPr/>
          <p:nvPr/>
        </p:nvSpPr>
        <p:spPr>
          <a:xfrm>
            <a:off x="2209800" y="4495801"/>
            <a:ext cx="5791200" cy="461665"/>
          </a:xfrm>
          <a:prstGeom prst="rect">
            <a:avLst/>
          </a:prstGeom>
        </p:spPr>
        <p:txBody>
          <a:bodyPr wrap="square">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LAKE CONFERENCE 2022</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457202"/>
          <a:ext cx="8991600" cy="5115194"/>
        </p:xfrm>
        <a:graphic>
          <a:graphicData uri="http://schemas.openxmlformats.org/drawingml/2006/table">
            <a:tbl>
              <a:tblPr/>
              <a:tblGrid>
                <a:gridCol w="703616"/>
                <a:gridCol w="2073664"/>
                <a:gridCol w="3071884"/>
                <a:gridCol w="1817198"/>
                <a:gridCol w="638784"/>
                <a:gridCol w="686454"/>
              </a:tblGrid>
              <a:tr h="411468">
                <a:tc gridSpan="6">
                  <a:txBody>
                    <a:bodyPr/>
                    <a:lstStyle/>
                    <a:p>
                      <a:pPr marL="0" marR="0" algn="ctr">
                        <a:lnSpc>
                          <a:spcPct val="115000"/>
                        </a:lnSpc>
                        <a:spcBef>
                          <a:spcPts val="0"/>
                        </a:spcBef>
                        <a:spcAft>
                          <a:spcPts val="0"/>
                        </a:spcAft>
                      </a:pPr>
                      <a:r>
                        <a:rPr lang="en-US" sz="2400" b="1" dirty="0">
                          <a:solidFill>
                            <a:srgbClr val="FF0000"/>
                          </a:solidFill>
                          <a:latin typeface="Times New Roman"/>
                          <a:ea typeface="Times New Roman"/>
                          <a:cs typeface="Times New Roman"/>
                        </a:rPr>
                        <a:t>Flowers Found In Weavers Colony  8th, 9th, </a:t>
                      </a:r>
                      <a:r>
                        <a:rPr lang="en-US" sz="2400" b="1" dirty="0" smtClean="0">
                          <a:solidFill>
                            <a:srgbClr val="FF0000"/>
                          </a:solidFill>
                          <a:latin typeface="Times New Roman"/>
                          <a:ea typeface="Times New Roman"/>
                          <a:cs typeface="Times New Roman"/>
                        </a:rPr>
                        <a:t>10</a:t>
                      </a:r>
                      <a:r>
                        <a:rPr lang="en-US" sz="2400" b="1" baseline="30000" dirty="0" smtClean="0">
                          <a:solidFill>
                            <a:srgbClr val="FF0000"/>
                          </a:solidFill>
                          <a:latin typeface="Times New Roman"/>
                          <a:ea typeface="Times New Roman"/>
                          <a:cs typeface="Times New Roman"/>
                        </a:rPr>
                        <a:t>th</a:t>
                      </a:r>
                      <a:r>
                        <a:rPr lang="en-US" sz="2400" b="1" baseline="0" dirty="0" smtClean="0">
                          <a:solidFill>
                            <a:srgbClr val="FF0000"/>
                          </a:solidFill>
                          <a:latin typeface="Times New Roman"/>
                          <a:ea typeface="Times New Roman"/>
                          <a:cs typeface="Times New Roman"/>
                        </a:rPr>
                        <a:t> and </a:t>
                      </a:r>
                      <a:r>
                        <a:rPr lang="en-US" sz="2400" b="1" dirty="0" smtClean="0">
                          <a:solidFill>
                            <a:srgbClr val="FF0000"/>
                          </a:solidFill>
                          <a:latin typeface="Times New Roman"/>
                          <a:ea typeface="Times New Roman"/>
                          <a:cs typeface="Times New Roman"/>
                        </a:rPr>
                        <a:t>11</a:t>
                      </a:r>
                      <a:r>
                        <a:rPr lang="en-US" sz="2400" b="1" baseline="30000" dirty="0" smtClean="0">
                          <a:solidFill>
                            <a:srgbClr val="FF0000"/>
                          </a:solidFill>
                          <a:latin typeface="Times New Roman"/>
                          <a:ea typeface="Times New Roman"/>
                          <a:cs typeface="Times New Roman"/>
                        </a:rPr>
                        <a:t>th</a:t>
                      </a:r>
                      <a:r>
                        <a:rPr lang="en-US" sz="2400" b="1" dirty="0" smtClean="0">
                          <a:solidFill>
                            <a:srgbClr val="FF0000"/>
                          </a:solidFill>
                          <a:latin typeface="Times New Roman"/>
                          <a:ea typeface="Times New Roman"/>
                          <a:cs typeface="Times New Roman"/>
                        </a:rPr>
                        <a:t> </a:t>
                      </a:r>
                      <a:r>
                        <a:rPr lang="en-US" sz="2000" b="1" dirty="0" smtClean="0">
                          <a:solidFill>
                            <a:srgbClr val="FF0000"/>
                          </a:solidFill>
                          <a:latin typeface="Times New Roman"/>
                          <a:ea typeface="Times New Roman"/>
                          <a:cs typeface="Times New Roman"/>
                        </a:rPr>
                        <a:t>Cross </a:t>
                      </a:r>
                      <a:endParaRPr lang="en-US" sz="2000" b="1" dirty="0">
                        <a:solidFill>
                          <a:srgbClr val="FF000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1909">
                <a:tc>
                  <a:txBody>
                    <a:bodyPr/>
                    <a:lstStyle/>
                    <a:p>
                      <a:pPr marL="0" marR="0" algn="ctr">
                        <a:lnSpc>
                          <a:spcPct val="115000"/>
                        </a:lnSpc>
                        <a:spcBef>
                          <a:spcPts val="0"/>
                        </a:spcBef>
                        <a:spcAft>
                          <a:spcPts val="0"/>
                        </a:spcAft>
                      </a:pPr>
                      <a:r>
                        <a:rPr lang="en-US" sz="2000" b="1">
                          <a:solidFill>
                            <a:srgbClr val="0070C0"/>
                          </a:solidFill>
                          <a:latin typeface="Times New Roman"/>
                          <a:ea typeface="Times New Roman"/>
                          <a:cs typeface="Times New Roman"/>
                        </a:rPr>
                        <a:t>SL NO</a:t>
                      </a:r>
                      <a:endParaRPr lang="en-US" sz="1800" b="1">
                        <a:solidFill>
                          <a:srgbClr val="0070C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70C0"/>
                          </a:solidFill>
                          <a:latin typeface="Times New Roman"/>
                          <a:ea typeface="Times New Roman"/>
                          <a:cs typeface="Times New Roman"/>
                        </a:rPr>
                        <a:t>Common Name</a:t>
                      </a:r>
                      <a:endParaRPr lang="en-US" sz="1800" b="1">
                        <a:solidFill>
                          <a:srgbClr val="0070C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70C0"/>
                          </a:solidFill>
                          <a:latin typeface="Times New Roman"/>
                          <a:ea typeface="Times New Roman"/>
                          <a:cs typeface="Times New Roman"/>
                        </a:rPr>
                        <a:t>Scientific Name</a:t>
                      </a:r>
                      <a:endParaRPr lang="en-US" sz="1800" b="1">
                        <a:solidFill>
                          <a:srgbClr val="0070C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70C0"/>
                          </a:solidFill>
                          <a:latin typeface="Times New Roman"/>
                          <a:ea typeface="Times New Roman"/>
                          <a:cs typeface="Times New Roman"/>
                        </a:rPr>
                        <a:t>Family</a:t>
                      </a:r>
                      <a:endParaRPr lang="en-US" sz="1800" b="1">
                        <a:solidFill>
                          <a:srgbClr val="0070C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70C0"/>
                          </a:solidFill>
                          <a:latin typeface="Times New Roman"/>
                          <a:ea typeface="Times New Roman"/>
                          <a:cs typeface="Times New Roman"/>
                        </a:rPr>
                        <a:t>Sept</a:t>
                      </a:r>
                      <a:endParaRPr lang="en-US" sz="1800" b="1">
                        <a:solidFill>
                          <a:srgbClr val="0070C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70C0"/>
                          </a:solidFill>
                          <a:latin typeface="Times New Roman"/>
                          <a:ea typeface="Times New Roman"/>
                          <a:cs typeface="Times New Roman"/>
                        </a:rPr>
                        <a:t>Oct</a:t>
                      </a:r>
                      <a:endParaRPr lang="en-US" sz="1800" b="1" dirty="0">
                        <a:solidFill>
                          <a:srgbClr val="0070C0"/>
                        </a:solidFill>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Kanakambara</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Crossandra infundibuliformos</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Acanthaceae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8</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12</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2</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Show gida</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Spathiphyllum wallisii</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Araceae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2</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3</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Brahma kamala</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Epiphyllum oxipetalum</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Cactaceae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6</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2</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4</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Chendu hoovu</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Tagetes Sp.</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Daisy family</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4</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10</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5</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Grassy tarweed</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Madia gracilis</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Daisy family</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0</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6</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Aambrike hoovu</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Senna occidentalis</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Fabaceae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5</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0</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7</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Thumbe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Leucas Sp.</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Laminaceae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0</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15</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909">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8</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err="1">
                          <a:solidFill>
                            <a:srgbClr val="002060"/>
                          </a:solidFill>
                          <a:latin typeface="Times New Roman"/>
                          <a:ea typeface="Times New Roman"/>
                          <a:cs typeface="Times New Roman"/>
                        </a:rPr>
                        <a:t>Hethuthi</a:t>
                      </a:r>
                      <a:endParaRPr lang="en-US" sz="16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Sida rhombifolia</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Malvaceae</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2</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6</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344">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9</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2060"/>
                          </a:solidFill>
                          <a:latin typeface="Times New Roman"/>
                          <a:ea typeface="Times New Roman"/>
                          <a:cs typeface="Times New Roman"/>
                        </a:rPr>
                        <a:t>Marvel</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a:solidFill>
                            <a:srgbClr val="002060"/>
                          </a:solidFill>
                          <a:latin typeface="Times New Roman"/>
                          <a:ea typeface="Times New Roman"/>
                          <a:cs typeface="Times New Roman"/>
                        </a:rPr>
                        <a:t>Mirabilis jalapa</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err="1">
                          <a:solidFill>
                            <a:srgbClr val="002060"/>
                          </a:solidFill>
                          <a:latin typeface="Times New Roman"/>
                          <a:ea typeface="Times New Roman"/>
                          <a:cs typeface="Times New Roman"/>
                        </a:rPr>
                        <a:t>Nyctaginaceae</a:t>
                      </a:r>
                      <a:endParaRPr lang="en-US" sz="16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2060"/>
                          </a:solidFill>
                          <a:latin typeface="Times New Roman"/>
                          <a:ea typeface="Times New Roman"/>
                          <a:cs typeface="Times New Roman"/>
                        </a:rPr>
                        <a:t>1</a:t>
                      </a:r>
                      <a:endParaRPr lang="en-US" sz="16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2060"/>
                          </a:solidFill>
                          <a:latin typeface="Times New Roman"/>
                          <a:ea typeface="Times New Roman"/>
                          <a:cs typeface="Times New Roman"/>
                        </a:rPr>
                        <a:t>5</a:t>
                      </a:r>
                      <a:endParaRPr lang="en-US" sz="16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5800" y="381000"/>
          <a:ext cx="85344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077ED-227A-D24F-A074-6307BED3B6E5}"/>
              </a:ext>
            </a:extLst>
          </p:cNvPr>
          <p:cNvSpPr>
            <a:spLocks noGrp="1"/>
          </p:cNvSpPr>
          <p:nvPr>
            <p:ph type="title"/>
          </p:nvPr>
        </p:nvSpPr>
        <p:spPr/>
        <p:txBody>
          <a:bodyPr/>
          <a:lstStyle/>
          <a:p>
            <a:r>
              <a:rPr lang="en-US" dirty="0">
                <a:solidFill>
                  <a:srgbClr val="92D050"/>
                </a:solidFill>
              </a:rPr>
              <a:t>IDENTIFIED FLOWERS :</a:t>
            </a:r>
          </a:p>
        </p:txBody>
      </p:sp>
      <p:pic>
        <p:nvPicPr>
          <p:cNvPr id="5" name="Picture 3">
            <a:extLst>
              <a:ext uri="{FF2B5EF4-FFF2-40B4-BE49-F238E27FC236}">
                <a16:creationId xmlns:a16="http://schemas.microsoft.com/office/drawing/2014/main" xmlns="" id="{8000D7CF-4ABC-D042-B76F-D4508FFA576E}"/>
              </a:ext>
            </a:extLst>
          </p:cNvPr>
          <p:cNvPicPr>
            <a:picLocks noChangeAspect="1"/>
          </p:cNvPicPr>
          <p:nvPr/>
        </p:nvPicPr>
        <p:blipFill>
          <a:blip r:embed="rId2">
            <a:extLst>
              <a:ext uri="{28A0092B-C50C-407E-A947-70E740481C1C}">
                <a14:useLocalDpi xmlns:a14="http://schemas.microsoft.com/office/drawing/2010/main" xmlns="" val="0"/>
              </a:ext>
            </a:extLst>
          </a:blip>
          <a:srcRect l="31424" t="4869" r="38377" b="35411"/>
          <a:stretch>
            <a:fillRect/>
          </a:stretch>
        </p:blipFill>
        <p:spPr>
          <a:xfrm>
            <a:off x="685800" y="1219200"/>
            <a:ext cx="3524738" cy="3810000"/>
          </a:xfrm>
          <a:prstGeom prst="rect">
            <a:avLst/>
          </a:prstGeom>
        </p:spPr>
      </p:pic>
      <p:pic>
        <p:nvPicPr>
          <p:cNvPr id="6" name="Picture 5">
            <a:extLst>
              <a:ext uri="{FF2B5EF4-FFF2-40B4-BE49-F238E27FC236}">
                <a16:creationId xmlns:a16="http://schemas.microsoft.com/office/drawing/2014/main" xmlns="" id="{8000D7CF-4ABC-D042-B76F-D4508FFA576E}"/>
              </a:ext>
            </a:extLst>
          </p:cNvPr>
          <p:cNvPicPr>
            <a:picLocks noChangeAspect="1"/>
          </p:cNvPicPr>
          <p:nvPr/>
        </p:nvPicPr>
        <p:blipFill>
          <a:blip r:embed="rId2">
            <a:extLst>
              <a:ext uri="{28A0092B-C50C-407E-A947-70E740481C1C}">
                <a14:useLocalDpi xmlns:a14="http://schemas.microsoft.com/office/drawing/2010/main" xmlns="" val="0"/>
              </a:ext>
            </a:extLst>
          </a:blip>
          <a:srcRect l="64432" t="275" b="56849"/>
          <a:stretch>
            <a:fillRect/>
          </a:stretch>
        </p:blipFill>
        <p:spPr>
          <a:xfrm>
            <a:off x="4261338" y="1221236"/>
            <a:ext cx="3358661" cy="3807834"/>
          </a:xfrm>
          <a:prstGeom prst="rect">
            <a:avLst/>
          </a:prstGeom>
        </p:spPr>
      </p:pic>
      <p:pic>
        <p:nvPicPr>
          <p:cNvPr id="8" name="Picture 3">
            <a:extLst>
              <a:ext uri="{FF2B5EF4-FFF2-40B4-BE49-F238E27FC236}">
                <a16:creationId xmlns:a16="http://schemas.microsoft.com/office/drawing/2014/main" xmlns="" id="{40A3514B-770F-AF4F-8A44-22CD1E5269B2}"/>
              </a:ext>
            </a:extLst>
          </p:cNvPr>
          <p:cNvPicPr>
            <a:picLocks noChangeAspect="1"/>
          </p:cNvPicPr>
          <p:nvPr/>
        </p:nvPicPr>
        <p:blipFill>
          <a:blip r:embed="rId3">
            <a:extLst>
              <a:ext uri="{28A0092B-C50C-407E-A947-70E740481C1C}">
                <a14:useLocalDpi xmlns:a14="http://schemas.microsoft.com/office/drawing/2010/main" xmlns="" val="0"/>
              </a:ext>
            </a:extLst>
          </a:blip>
          <a:srcRect l="36310" t="6942" r="32888" b="42171"/>
          <a:stretch>
            <a:fillRect/>
          </a:stretch>
        </p:blipFill>
        <p:spPr>
          <a:xfrm>
            <a:off x="7649308" y="1219200"/>
            <a:ext cx="3780692" cy="3810000"/>
          </a:xfrm>
          <a:prstGeom prst="rect">
            <a:avLst/>
          </a:prstGeom>
        </p:spPr>
      </p:pic>
      <p:sp>
        <p:nvSpPr>
          <p:cNvPr id="11" name="Rectangle 10"/>
          <p:cNvSpPr/>
          <p:nvPr/>
        </p:nvSpPr>
        <p:spPr>
          <a:xfrm>
            <a:off x="609600" y="5072401"/>
            <a:ext cx="3347391" cy="490199"/>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Japanese morning glory</a:t>
            </a:r>
            <a:endParaRPr lang="en-US" sz="2400" b="1" dirty="0">
              <a:latin typeface="Calibri"/>
              <a:ea typeface="Times New Roman"/>
              <a:cs typeface="Times New Roman"/>
            </a:endParaRPr>
          </a:p>
        </p:txBody>
      </p:sp>
      <p:sp>
        <p:nvSpPr>
          <p:cNvPr id="12" name="Rectangle 11"/>
          <p:cNvSpPr/>
          <p:nvPr/>
        </p:nvSpPr>
        <p:spPr>
          <a:xfrm>
            <a:off x="4724400" y="5148601"/>
            <a:ext cx="2708627" cy="490199"/>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Chilean potato tree</a:t>
            </a:r>
            <a:endParaRPr lang="en-US" sz="2400" b="1" dirty="0">
              <a:latin typeface="Calibri"/>
              <a:ea typeface="Times New Roman"/>
              <a:cs typeface="Times New Roman"/>
            </a:endParaRPr>
          </a:p>
        </p:txBody>
      </p:sp>
      <p:sp>
        <p:nvSpPr>
          <p:cNvPr id="13" name="Rectangle 12"/>
          <p:cNvSpPr/>
          <p:nvPr/>
        </p:nvSpPr>
        <p:spPr>
          <a:xfrm>
            <a:off x="8305800" y="5148601"/>
            <a:ext cx="3013967" cy="490199"/>
          </a:xfrm>
          <a:prstGeom prst="rect">
            <a:avLst/>
          </a:prstGeom>
        </p:spPr>
        <p:txBody>
          <a:bodyPr wrap="none">
            <a:spAutoFit/>
          </a:bodyPr>
          <a:lstStyle/>
          <a:p>
            <a:pPr>
              <a:lnSpc>
                <a:spcPct val="115000"/>
              </a:lnSpc>
            </a:pPr>
            <a:r>
              <a:rPr lang="en-US" sz="2400" b="1" dirty="0" err="1" smtClean="0">
                <a:solidFill>
                  <a:srgbClr val="000000"/>
                </a:solidFill>
                <a:latin typeface="Times New Roman"/>
                <a:ea typeface="Times New Roman"/>
                <a:cs typeface="Times New Roman"/>
              </a:rPr>
              <a:t>Alternanthera</a:t>
            </a:r>
            <a:r>
              <a:rPr lang="en-US" sz="2400" b="1" dirty="0" smtClean="0">
                <a:solidFill>
                  <a:srgbClr val="000000"/>
                </a:solidFill>
                <a:latin typeface="Times New Roman"/>
                <a:ea typeface="Times New Roman"/>
                <a:cs typeface="Times New Roman"/>
              </a:rPr>
              <a:t> </a:t>
            </a:r>
            <a:r>
              <a:rPr lang="en-US" sz="2400" b="1" dirty="0" err="1" smtClean="0">
                <a:solidFill>
                  <a:srgbClr val="000000"/>
                </a:solidFill>
                <a:latin typeface="Times New Roman"/>
                <a:ea typeface="Times New Roman"/>
                <a:cs typeface="Times New Roman"/>
              </a:rPr>
              <a:t>sessilis</a:t>
            </a:r>
            <a:endParaRPr lang="en-US" sz="2400" b="1" dirty="0">
              <a:latin typeface="Calibri"/>
              <a:ea typeface="Times New Roman"/>
              <a:cs typeface="Times New Roman"/>
            </a:endParaRPr>
          </a:p>
        </p:txBody>
      </p:sp>
    </p:spTree>
    <p:extLst>
      <p:ext uri="{BB962C8B-B14F-4D97-AF65-F5344CB8AC3E}">
        <p14:creationId xmlns:p14="http://schemas.microsoft.com/office/powerpoint/2010/main" xmlns="" val="35896316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F76DA406-38D9-AC4B-BF1A-C00B47D1A9FB}"/>
              </a:ext>
            </a:extLst>
          </p:cNvPr>
          <p:cNvPicPr>
            <a:picLocks noChangeAspect="1"/>
          </p:cNvPicPr>
          <p:nvPr/>
        </p:nvPicPr>
        <p:blipFill>
          <a:blip r:embed="rId2">
            <a:extLst>
              <a:ext uri="{28A0092B-C50C-407E-A947-70E740481C1C}">
                <a14:useLocalDpi xmlns:a14="http://schemas.microsoft.com/office/drawing/2010/main" xmlns="" val="0"/>
              </a:ext>
            </a:extLst>
          </a:blip>
          <a:srcRect l="70579" b="62583"/>
          <a:stretch>
            <a:fillRect/>
          </a:stretch>
        </p:blipFill>
        <p:spPr>
          <a:xfrm>
            <a:off x="4724400" y="3505200"/>
            <a:ext cx="3429000" cy="2766352"/>
          </a:xfrm>
          <a:prstGeom prst="rect">
            <a:avLst/>
          </a:prstGeom>
        </p:spPr>
      </p:pic>
      <p:pic>
        <p:nvPicPr>
          <p:cNvPr id="12" name="Picture 2">
            <a:extLst>
              <a:ext uri="{FF2B5EF4-FFF2-40B4-BE49-F238E27FC236}">
                <a16:creationId xmlns:a16="http://schemas.microsoft.com/office/drawing/2014/main" xmlns="" id="{F76DA406-38D9-AC4B-BF1A-C00B47D1A9FB}"/>
              </a:ext>
            </a:extLst>
          </p:cNvPr>
          <p:cNvPicPr>
            <a:picLocks noChangeAspect="1"/>
          </p:cNvPicPr>
          <p:nvPr/>
        </p:nvPicPr>
        <p:blipFill>
          <a:blip r:embed="rId2">
            <a:extLst>
              <a:ext uri="{28A0092B-C50C-407E-A947-70E740481C1C}">
                <a14:useLocalDpi xmlns:a14="http://schemas.microsoft.com/office/drawing/2010/main" xmlns="" val="0"/>
              </a:ext>
            </a:extLst>
          </a:blip>
          <a:srcRect l="38339" t="48447" r="29421" b="11110"/>
          <a:stretch>
            <a:fillRect/>
          </a:stretch>
        </p:blipFill>
        <p:spPr>
          <a:xfrm>
            <a:off x="685800" y="3505199"/>
            <a:ext cx="3657600" cy="2782111"/>
          </a:xfrm>
          <a:prstGeom prst="rect">
            <a:avLst/>
          </a:prstGeom>
        </p:spPr>
      </p:pic>
      <p:pic>
        <p:nvPicPr>
          <p:cNvPr id="13" name="Picture 3">
            <a:extLst>
              <a:ext uri="{FF2B5EF4-FFF2-40B4-BE49-F238E27FC236}">
                <a16:creationId xmlns:a16="http://schemas.microsoft.com/office/drawing/2014/main" xmlns="" id="{40A3514B-770F-AF4F-8A44-22CD1E5269B2}"/>
              </a:ext>
            </a:extLst>
          </p:cNvPr>
          <p:cNvPicPr>
            <a:picLocks noChangeAspect="1"/>
          </p:cNvPicPr>
          <p:nvPr/>
        </p:nvPicPr>
        <p:blipFill>
          <a:blip r:embed="rId3">
            <a:extLst>
              <a:ext uri="{28A0092B-C50C-407E-A947-70E740481C1C}">
                <a14:useLocalDpi xmlns:a14="http://schemas.microsoft.com/office/drawing/2010/main" xmlns="" val="0"/>
              </a:ext>
            </a:extLst>
          </a:blip>
          <a:srcRect l="2086" r="68481" b="60438"/>
          <a:stretch>
            <a:fillRect/>
          </a:stretch>
        </p:blipFill>
        <p:spPr>
          <a:xfrm>
            <a:off x="8382000" y="3505200"/>
            <a:ext cx="3505200" cy="2667000"/>
          </a:xfrm>
          <a:prstGeom prst="rect">
            <a:avLst/>
          </a:prstGeom>
        </p:spPr>
      </p:pic>
      <p:pic>
        <p:nvPicPr>
          <p:cNvPr id="14" name="Picture 3">
            <a:extLst>
              <a:ext uri="{FF2B5EF4-FFF2-40B4-BE49-F238E27FC236}">
                <a16:creationId xmlns:a16="http://schemas.microsoft.com/office/drawing/2014/main" xmlns="" id="{40A3514B-770F-AF4F-8A44-22CD1E5269B2}"/>
              </a:ext>
            </a:extLst>
          </p:cNvPr>
          <p:cNvPicPr>
            <a:picLocks noChangeAspect="1"/>
          </p:cNvPicPr>
          <p:nvPr/>
        </p:nvPicPr>
        <p:blipFill>
          <a:blip r:embed="rId3">
            <a:extLst>
              <a:ext uri="{28A0092B-C50C-407E-A947-70E740481C1C}">
                <a14:useLocalDpi xmlns:a14="http://schemas.microsoft.com/office/drawing/2010/main" xmlns="" val="0"/>
              </a:ext>
            </a:extLst>
          </a:blip>
          <a:srcRect l="68481" b="61743"/>
          <a:stretch>
            <a:fillRect/>
          </a:stretch>
        </p:blipFill>
        <p:spPr>
          <a:xfrm>
            <a:off x="8382000" y="152400"/>
            <a:ext cx="3508771" cy="2576527"/>
          </a:xfrm>
          <a:prstGeom prst="rect">
            <a:avLst/>
          </a:prstGeom>
        </p:spPr>
      </p:pic>
      <p:pic>
        <p:nvPicPr>
          <p:cNvPr id="15" name="Picture 2">
            <a:extLst>
              <a:ext uri="{FF2B5EF4-FFF2-40B4-BE49-F238E27FC236}">
                <a16:creationId xmlns:a16="http://schemas.microsoft.com/office/drawing/2014/main" xmlns="" id="{F76DA406-38D9-AC4B-BF1A-C00B47D1A9FB}"/>
              </a:ext>
            </a:extLst>
          </p:cNvPr>
          <p:cNvPicPr>
            <a:picLocks noChangeAspect="1"/>
          </p:cNvPicPr>
          <p:nvPr/>
        </p:nvPicPr>
        <p:blipFill>
          <a:blip r:embed="rId2">
            <a:extLst>
              <a:ext uri="{28A0092B-C50C-407E-A947-70E740481C1C}">
                <a14:useLocalDpi xmlns:a14="http://schemas.microsoft.com/office/drawing/2010/main" xmlns="" val="0"/>
              </a:ext>
            </a:extLst>
          </a:blip>
          <a:srcRect l="611" r="69207" b="65034"/>
          <a:stretch>
            <a:fillRect/>
          </a:stretch>
        </p:blipFill>
        <p:spPr>
          <a:xfrm>
            <a:off x="762000" y="228600"/>
            <a:ext cx="3581400" cy="2514600"/>
          </a:xfrm>
          <a:prstGeom prst="rect">
            <a:avLst/>
          </a:prstGeom>
        </p:spPr>
      </p:pic>
      <p:pic>
        <p:nvPicPr>
          <p:cNvPr id="16" name="Picture 2">
            <a:extLst>
              <a:ext uri="{FF2B5EF4-FFF2-40B4-BE49-F238E27FC236}">
                <a16:creationId xmlns:a16="http://schemas.microsoft.com/office/drawing/2014/main" xmlns="" id="{F76DA406-38D9-AC4B-BF1A-C00B47D1A9FB}"/>
              </a:ext>
            </a:extLst>
          </p:cNvPr>
          <p:cNvPicPr>
            <a:picLocks noChangeAspect="1"/>
          </p:cNvPicPr>
          <p:nvPr/>
        </p:nvPicPr>
        <p:blipFill>
          <a:blip r:embed="rId2">
            <a:extLst>
              <a:ext uri="{28A0092B-C50C-407E-A947-70E740481C1C}">
                <a14:useLocalDpi xmlns:a14="http://schemas.microsoft.com/office/drawing/2010/main" xmlns="" val="0"/>
              </a:ext>
            </a:extLst>
          </a:blip>
          <a:srcRect l="36281" r="34223" b="66259"/>
          <a:stretch>
            <a:fillRect/>
          </a:stretch>
        </p:blipFill>
        <p:spPr>
          <a:xfrm>
            <a:off x="4572000" y="152400"/>
            <a:ext cx="3657600" cy="2585760"/>
          </a:xfrm>
          <a:prstGeom prst="rect">
            <a:avLst/>
          </a:prstGeom>
        </p:spPr>
      </p:pic>
      <p:sp>
        <p:nvSpPr>
          <p:cNvPr id="17" name="Rectangle 16"/>
          <p:cNvSpPr/>
          <p:nvPr/>
        </p:nvSpPr>
        <p:spPr>
          <a:xfrm>
            <a:off x="762000" y="2819400"/>
            <a:ext cx="2854308" cy="517065"/>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West Indian lantana</a:t>
            </a:r>
            <a:endParaRPr lang="en-US" sz="2400" b="1" dirty="0">
              <a:latin typeface="Calibri"/>
              <a:ea typeface="Times New Roman"/>
              <a:cs typeface="Times New Roman"/>
            </a:endParaRPr>
          </a:p>
        </p:txBody>
      </p:sp>
      <p:sp>
        <p:nvSpPr>
          <p:cNvPr id="18" name="Rectangle 17"/>
          <p:cNvSpPr/>
          <p:nvPr/>
        </p:nvSpPr>
        <p:spPr>
          <a:xfrm>
            <a:off x="4648200" y="2819400"/>
            <a:ext cx="2517036" cy="490199"/>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Ipomoea </a:t>
            </a:r>
            <a:r>
              <a:rPr lang="en-US" sz="2400" b="1" dirty="0" err="1" smtClean="0">
                <a:solidFill>
                  <a:srgbClr val="000000"/>
                </a:solidFill>
                <a:latin typeface="Times New Roman"/>
                <a:ea typeface="Times New Roman"/>
                <a:cs typeface="Times New Roman"/>
              </a:rPr>
              <a:t>coccinea</a:t>
            </a:r>
            <a:endParaRPr lang="en-US" sz="2400" b="1" dirty="0">
              <a:latin typeface="Calibri"/>
              <a:ea typeface="Times New Roman"/>
              <a:cs typeface="Times New Roman"/>
            </a:endParaRPr>
          </a:p>
        </p:txBody>
      </p:sp>
      <p:sp>
        <p:nvSpPr>
          <p:cNvPr id="19" name="Rectangle 18"/>
          <p:cNvSpPr/>
          <p:nvPr/>
        </p:nvSpPr>
        <p:spPr>
          <a:xfrm>
            <a:off x="8763000" y="2819400"/>
            <a:ext cx="2449710" cy="490199"/>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Ipomoea  </a:t>
            </a:r>
            <a:r>
              <a:rPr lang="en-US" sz="2400" b="1" dirty="0" err="1" smtClean="0">
                <a:solidFill>
                  <a:srgbClr val="000000"/>
                </a:solidFill>
                <a:latin typeface="Times New Roman"/>
                <a:ea typeface="Times New Roman"/>
                <a:cs typeface="Times New Roman"/>
              </a:rPr>
              <a:t>carnea</a:t>
            </a:r>
            <a:endParaRPr lang="en-US" sz="2400" b="1" dirty="0">
              <a:latin typeface="Calibri"/>
              <a:ea typeface="Times New Roman"/>
              <a:cs typeface="Times New Roman"/>
            </a:endParaRPr>
          </a:p>
        </p:txBody>
      </p:sp>
      <p:sp>
        <p:nvSpPr>
          <p:cNvPr id="20" name="Rectangle 19"/>
          <p:cNvSpPr/>
          <p:nvPr/>
        </p:nvSpPr>
        <p:spPr>
          <a:xfrm>
            <a:off x="1447800" y="6367801"/>
            <a:ext cx="1835759" cy="490199"/>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Shame plant</a:t>
            </a:r>
            <a:endParaRPr lang="en-US" sz="2400" b="1" dirty="0">
              <a:latin typeface="Calibri"/>
              <a:ea typeface="Times New Roman"/>
              <a:cs typeface="Times New Roman"/>
            </a:endParaRPr>
          </a:p>
        </p:txBody>
      </p:sp>
      <p:sp>
        <p:nvSpPr>
          <p:cNvPr id="21" name="Rectangle 20"/>
          <p:cNvSpPr/>
          <p:nvPr/>
        </p:nvSpPr>
        <p:spPr>
          <a:xfrm>
            <a:off x="4876800" y="6367801"/>
            <a:ext cx="2909771" cy="490199"/>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Bougainvillea </a:t>
            </a:r>
            <a:r>
              <a:rPr lang="en-US" sz="2400" b="1" dirty="0" err="1" smtClean="0">
                <a:solidFill>
                  <a:srgbClr val="000000"/>
                </a:solidFill>
                <a:latin typeface="Times New Roman"/>
                <a:ea typeface="Times New Roman"/>
                <a:cs typeface="Times New Roman"/>
              </a:rPr>
              <a:t>glabra</a:t>
            </a:r>
            <a:endParaRPr lang="en-US" sz="2400" b="1" dirty="0">
              <a:latin typeface="Calibri"/>
              <a:ea typeface="Times New Roman"/>
              <a:cs typeface="Times New Roman"/>
            </a:endParaRPr>
          </a:p>
        </p:txBody>
      </p:sp>
      <p:sp>
        <p:nvSpPr>
          <p:cNvPr id="22" name="Rectangle 21"/>
          <p:cNvSpPr/>
          <p:nvPr/>
        </p:nvSpPr>
        <p:spPr>
          <a:xfrm>
            <a:off x="8534400" y="6215401"/>
            <a:ext cx="3049233" cy="517065"/>
          </a:xfrm>
          <a:prstGeom prst="rect">
            <a:avLst/>
          </a:prstGeom>
        </p:spPr>
        <p:txBody>
          <a:bodyPr wrap="none">
            <a:spAutoFit/>
          </a:bodyPr>
          <a:lstStyle/>
          <a:p>
            <a:pPr>
              <a:lnSpc>
                <a:spcPct val="115000"/>
              </a:lnSpc>
            </a:pPr>
            <a:r>
              <a:rPr lang="en-US" sz="2400" b="1" dirty="0" smtClean="0">
                <a:solidFill>
                  <a:srgbClr val="000000"/>
                </a:solidFill>
                <a:latin typeface="Times New Roman"/>
                <a:ea typeface="Times New Roman"/>
                <a:cs typeface="Times New Roman"/>
              </a:rPr>
              <a:t>Black eyed </a:t>
            </a:r>
            <a:r>
              <a:rPr lang="en-US" sz="2400" b="1" dirty="0" err="1" smtClean="0">
                <a:solidFill>
                  <a:srgbClr val="000000"/>
                </a:solidFill>
                <a:latin typeface="Times New Roman"/>
                <a:ea typeface="Times New Roman"/>
                <a:cs typeface="Times New Roman"/>
              </a:rPr>
              <a:t>susan</a:t>
            </a:r>
            <a:r>
              <a:rPr lang="en-US" sz="2400" b="1" dirty="0" smtClean="0">
                <a:solidFill>
                  <a:srgbClr val="000000"/>
                </a:solidFill>
                <a:latin typeface="Times New Roman"/>
                <a:ea typeface="Times New Roman"/>
                <a:cs typeface="Times New Roman"/>
              </a:rPr>
              <a:t> vine</a:t>
            </a:r>
            <a:endParaRPr lang="en-US" sz="2400" b="1" dirty="0">
              <a:latin typeface="Calibri"/>
              <a:ea typeface="Times New Roman"/>
              <a:cs typeface="Times New Roman"/>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856D26-20A1-D04D-A1F6-301CC56BDF9A}"/>
              </a:ext>
            </a:extLst>
          </p:cNvPr>
          <p:cNvSpPr>
            <a:spLocks noGrp="1"/>
          </p:cNvSpPr>
          <p:nvPr>
            <p:ph type="title"/>
          </p:nvPr>
        </p:nvSpPr>
        <p:spPr/>
        <p:txBody>
          <a:bodyPr/>
          <a:lstStyle/>
          <a:p>
            <a:r>
              <a:rPr lang="en-US" dirty="0">
                <a:solidFill>
                  <a:srgbClr val="92D050"/>
                </a:solidFill>
              </a:rPr>
              <a:t>CONCLUSION:</a:t>
            </a:r>
          </a:p>
        </p:txBody>
      </p:sp>
      <p:sp>
        <p:nvSpPr>
          <p:cNvPr id="3" name="Content Placeholder 2">
            <a:extLst>
              <a:ext uri="{FF2B5EF4-FFF2-40B4-BE49-F238E27FC236}">
                <a16:creationId xmlns:a16="http://schemas.microsoft.com/office/drawing/2014/main" xmlns="" id="{F72D28B0-4061-D947-8238-F0F701924D08}"/>
              </a:ext>
            </a:extLst>
          </p:cNvPr>
          <p:cNvSpPr>
            <a:spLocks noGrp="1"/>
          </p:cNvSpPr>
          <p:nvPr>
            <p:ph idx="1"/>
          </p:nvPr>
        </p:nvSpPr>
        <p:spPr>
          <a:xfrm>
            <a:off x="838200" y="1559719"/>
            <a:ext cx="10515600" cy="2402681"/>
          </a:xfrm>
        </p:spPr>
        <p:txBody>
          <a:bodyPr>
            <a:noAutofit/>
          </a:bodyPr>
          <a:lstStyle/>
          <a:p>
            <a:r>
              <a:rPr lang="en-US" sz="2800" dirty="0" smtClean="0"/>
              <a:t>Santa Maria fever few  and shame plant are the  flowers were  found everywhere in both the study  area. </a:t>
            </a:r>
          </a:p>
          <a:p>
            <a:r>
              <a:rPr lang="en-US" sz="2800" dirty="0" smtClean="0"/>
              <a:t>More flowers were found in September month.</a:t>
            </a:r>
          </a:p>
          <a:p>
            <a:r>
              <a:rPr lang="en-US" sz="2800" dirty="0" smtClean="0"/>
              <a:t>In October we found 26 species may be due to the human activities and weather change. </a:t>
            </a:r>
          </a:p>
          <a:p>
            <a:r>
              <a:rPr lang="en-US" sz="2800" dirty="0" smtClean="0"/>
              <a:t>Flowers </a:t>
            </a:r>
            <a:r>
              <a:rPr lang="en-US" sz="2800" dirty="0"/>
              <a:t>take prominent role in food web as it is attracted by it’s colour, structure and fragrance. </a:t>
            </a:r>
          </a:p>
          <a:p>
            <a:r>
              <a:rPr lang="en-US" sz="2800" dirty="0"/>
              <a:t>Flower serve as </a:t>
            </a:r>
            <a:r>
              <a:rPr lang="en-US" sz="2800" dirty="0" smtClean="0"/>
              <a:t>food, </a:t>
            </a:r>
            <a:r>
              <a:rPr lang="en-US" sz="2800" dirty="0"/>
              <a:t>medicine source to living organism</a:t>
            </a:r>
            <a:r>
              <a:rPr lang="en-US" sz="2800" dirty="0" smtClean="0"/>
              <a:t>.. </a:t>
            </a:r>
            <a:endParaRPr lang="en-US" sz="2800" dirty="0"/>
          </a:p>
          <a:p>
            <a:r>
              <a:rPr lang="en-US" sz="2800" dirty="0"/>
              <a:t>As it helps in reproduction, resulting the plants to take in carbon dioxide and release oxygen as plants.</a:t>
            </a:r>
          </a:p>
        </p:txBody>
      </p:sp>
    </p:spTree>
    <p:extLst>
      <p:ext uri="{BB962C8B-B14F-4D97-AF65-F5344CB8AC3E}">
        <p14:creationId xmlns:p14="http://schemas.microsoft.com/office/powerpoint/2010/main" xmlns="" val="192701497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EA679-7C59-894A-A8D8-6816B9102EE7}"/>
              </a:ext>
            </a:extLst>
          </p:cNvPr>
          <p:cNvSpPr>
            <a:spLocks noGrp="1"/>
          </p:cNvSpPr>
          <p:nvPr>
            <p:ph type="title"/>
          </p:nvPr>
        </p:nvSpPr>
        <p:spPr/>
        <p:txBody>
          <a:bodyPr/>
          <a:lstStyle/>
          <a:p>
            <a:r>
              <a:rPr lang="en-US" b="1" dirty="0"/>
              <a:t>ACKNOWLEDGEMENT</a:t>
            </a:r>
          </a:p>
        </p:txBody>
      </p:sp>
      <p:sp>
        <p:nvSpPr>
          <p:cNvPr id="4097" name="Rectangle 1"/>
          <p:cNvSpPr>
            <a:spLocks noGrp="1" noChangeArrowheads="1"/>
          </p:cNvSpPr>
          <p:nvPr>
            <p:ph idx="1"/>
          </p:nvPr>
        </p:nvSpPr>
        <p:spPr bwMode="auto">
          <a:xfrm>
            <a:off x="-408302" y="1676401"/>
            <a:ext cx="1107630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thank our H.M, Guide Teacher for allowing us to conduct the Study.</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thank Energy and Wetland Research Group,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Center for Ecology Sciences,</a:t>
            </a:r>
            <a:r>
              <a:rPr lang="en-US" sz="2800" dirty="0" smtClean="0">
                <a:solidFill>
                  <a:schemeClr val="tx1"/>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Indian Institute of Science. Bangalore, </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Shri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Vriju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lal</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CEE and Shri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Cheturved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Seit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 guiding.</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thank one and all here for giving us opportunity to present the Study.</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xmlns="" val="25343529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C7F1F-3DE6-6842-994C-C46D1B79BA14}"/>
              </a:ext>
            </a:extLst>
          </p:cNvPr>
          <p:cNvSpPr>
            <a:spLocks noGrp="1"/>
          </p:cNvSpPr>
          <p:nvPr>
            <p:ph type="title"/>
          </p:nvPr>
        </p:nvSpPr>
        <p:spPr>
          <a:xfrm>
            <a:off x="838200" y="341313"/>
            <a:ext cx="10515600" cy="1325563"/>
          </a:xfrm>
        </p:spPr>
        <p:txBody>
          <a:bodyPr/>
          <a:lstStyle/>
          <a:p>
            <a:r>
              <a:rPr lang="en-US" b="1" dirty="0">
                <a:solidFill>
                  <a:srgbClr val="92D050"/>
                </a:solidFill>
              </a:rPr>
              <a:t>REFERENCE:</a:t>
            </a:r>
          </a:p>
        </p:txBody>
      </p:sp>
      <p:sp>
        <p:nvSpPr>
          <p:cNvPr id="3" name="Content Placeholder 2">
            <a:extLst>
              <a:ext uri="{FF2B5EF4-FFF2-40B4-BE49-F238E27FC236}">
                <a16:creationId xmlns:a16="http://schemas.microsoft.com/office/drawing/2014/main" xmlns="" id="{2F4CE328-C2AB-4045-8558-59C8C4F3D618}"/>
              </a:ext>
            </a:extLst>
          </p:cNvPr>
          <p:cNvSpPr>
            <a:spLocks noGrp="1"/>
          </p:cNvSpPr>
          <p:nvPr>
            <p:ph idx="1"/>
          </p:nvPr>
        </p:nvSpPr>
        <p:spPr>
          <a:xfrm>
            <a:off x="647701" y="2016124"/>
            <a:ext cx="8724900" cy="3317876"/>
          </a:xfrm>
        </p:spPr>
        <p:txBody>
          <a:bodyPr>
            <a:normAutofit lnSpcReduction="10000"/>
          </a:bodyPr>
          <a:lstStyle/>
          <a:p>
            <a:r>
              <a:rPr lang="en-US" sz="3200" dirty="0" smtClean="0"/>
              <a:t>Harish </a:t>
            </a:r>
            <a:r>
              <a:rPr lang="en-US" sz="3200" dirty="0" err="1" smtClean="0"/>
              <a:t>Bhat</a:t>
            </a:r>
            <a:r>
              <a:rPr lang="en-US" sz="3200" dirty="0" smtClean="0"/>
              <a:t> et all (2015) A Brochure of Eyes on Nature published by </a:t>
            </a:r>
            <a:r>
              <a:rPr lang="en-IN" sz="3200" dirty="0" smtClean="0"/>
              <a:t>Karnataka State Council for Science and Technology</a:t>
            </a:r>
          </a:p>
          <a:p>
            <a:r>
              <a:rPr lang="en-US" sz="3200" dirty="0" smtClean="0"/>
              <a:t>www.Flowers </a:t>
            </a:r>
            <a:r>
              <a:rPr lang="en-US" sz="3200" dirty="0"/>
              <a:t>of India. Net</a:t>
            </a:r>
          </a:p>
          <a:p>
            <a:r>
              <a:rPr lang="en-US" sz="3200" dirty="0"/>
              <a:t>Springer .com</a:t>
            </a:r>
          </a:p>
          <a:p>
            <a:r>
              <a:rPr lang="en-US" sz="3200" dirty="0"/>
              <a:t>For scientific name Wikipedia</a:t>
            </a:r>
          </a:p>
        </p:txBody>
      </p:sp>
    </p:spTree>
    <p:extLst>
      <p:ext uri="{BB962C8B-B14F-4D97-AF65-F5344CB8AC3E}">
        <p14:creationId xmlns:p14="http://schemas.microsoft.com/office/powerpoint/2010/main" xmlns="" val="424513492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497880F-A8E5-B447-9284-06CE075A2FAE}"/>
              </a:ext>
            </a:extLst>
          </p:cNvPr>
          <p:cNvSpPr>
            <a:spLocks noGrp="1"/>
          </p:cNvSpPr>
          <p:nvPr>
            <p:ph idx="4294967295"/>
          </p:nvPr>
        </p:nvSpPr>
        <p:spPr>
          <a:xfrm>
            <a:off x="1143000" y="990600"/>
            <a:ext cx="8153400" cy="435133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0" indent="0">
              <a:buNone/>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  </a:t>
            </a:r>
          </a:p>
          <a:p>
            <a:pPr marL="0" indent="0">
              <a:buNone/>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xmlns="" val="196559878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241579-FF8B-0641-93C5-04070DF3FEBC}"/>
              </a:ext>
            </a:extLst>
          </p:cNvPr>
          <p:cNvSpPr>
            <a:spLocks noGrp="1"/>
          </p:cNvSpPr>
          <p:nvPr>
            <p:ph type="title"/>
          </p:nvPr>
        </p:nvSpPr>
        <p:spPr/>
        <p:txBody>
          <a:bodyPr/>
          <a:lstStyle/>
          <a:p>
            <a:r>
              <a:rPr lang="en-IN"/>
              <a:t>INTRODUCTION:</a:t>
            </a:r>
            <a:endParaRPr lang="en-US"/>
          </a:p>
        </p:txBody>
      </p:sp>
      <p:sp>
        <p:nvSpPr>
          <p:cNvPr id="3" name="Content Placeholder 2">
            <a:extLst>
              <a:ext uri="{FF2B5EF4-FFF2-40B4-BE49-F238E27FC236}">
                <a16:creationId xmlns:a16="http://schemas.microsoft.com/office/drawing/2014/main" xmlns="" id="{77F6F53A-E2CE-0543-A0D1-BAE2B3B27F3A}"/>
              </a:ext>
            </a:extLst>
          </p:cNvPr>
          <p:cNvSpPr>
            <a:spLocks noGrp="1"/>
          </p:cNvSpPr>
          <p:nvPr>
            <p:ph idx="1"/>
          </p:nvPr>
        </p:nvSpPr>
        <p:spPr>
          <a:xfrm>
            <a:off x="762000" y="1371600"/>
            <a:ext cx="8596668" cy="2259011"/>
          </a:xfrm>
        </p:spPr>
        <p:txBody>
          <a:bodyPr>
            <a:noAutofit/>
          </a:bodyPr>
          <a:lstStyle/>
          <a:p>
            <a:r>
              <a:rPr lang="en-US" sz="2400" dirty="0" smtClean="0">
                <a:latin typeface="Arial" pitchFamily="34" charset="0"/>
                <a:cs typeface="Arial" pitchFamily="34" charset="0"/>
              </a:rPr>
              <a:t>Flower is the specialized part of an angiosperms  plant that occurs singly or in clusters, possesses whorls of often colorful petals or sepals, and bears the reproductive structures (such as stamens or pistils) involved in the development of seeds and fruit.</a:t>
            </a:r>
          </a:p>
          <a:p>
            <a:r>
              <a:rPr lang="en-US" sz="2400" dirty="0" smtClean="0">
                <a:latin typeface="Arial" pitchFamily="34" charset="0"/>
                <a:cs typeface="Arial" pitchFamily="34" charset="0"/>
              </a:rPr>
              <a:t>One </a:t>
            </a:r>
            <a:r>
              <a:rPr lang="en-US" sz="2400" dirty="0">
                <a:latin typeface="Arial" pitchFamily="34" charset="0"/>
                <a:cs typeface="Arial" pitchFamily="34" charset="0"/>
              </a:rPr>
              <a:t>of the primary purpose of a flower is </a:t>
            </a:r>
            <a:r>
              <a:rPr lang="en-US" sz="2400" dirty="0" smtClean="0">
                <a:latin typeface="Arial" pitchFamily="34" charset="0"/>
                <a:cs typeface="Arial" pitchFamily="34" charset="0"/>
              </a:rPr>
              <a:t>reproduction. Since</a:t>
            </a:r>
            <a:r>
              <a:rPr lang="en-US" sz="2400" dirty="0">
                <a:latin typeface="Arial" pitchFamily="34" charset="0"/>
                <a:cs typeface="Arial" pitchFamily="34" charset="0"/>
              </a:rPr>
              <a:t>, they are the reproductive organs of plants.</a:t>
            </a:r>
          </a:p>
          <a:p>
            <a:r>
              <a:rPr lang="en-US" sz="2400" dirty="0">
                <a:latin typeface="Arial" pitchFamily="34" charset="0"/>
                <a:cs typeface="Arial" pitchFamily="34" charset="0"/>
              </a:rPr>
              <a:t>They meditate the joining sperm, contained within pollen</a:t>
            </a:r>
            <a:r>
              <a:rPr lang="en-US" sz="2400" dirty="0" smtClean="0">
                <a:latin typeface="Arial" pitchFamily="34" charset="0"/>
                <a:cs typeface="Arial" pitchFamily="34" charset="0"/>
              </a:rPr>
              <a:t>, to </a:t>
            </a:r>
            <a:r>
              <a:rPr lang="en-US" sz="2400" dirty="0">
                <a:latin typeface="Arial" pitchFamily="34" charset="0"/>
                <a:cs typeface="Arial" pitchFamily="34" charset="0"/>
              </a:rPr>
              <a:t>the ovules in the ovary.</a:t>
            </a:r>
          </a:p>
          <a:p>
            <a:r>
              <a:rPr lang="en-US" sz="2400" dirty="0">
                <a:latin typeface="Arial" pitchFamily="34" charset="0"/>
                <a:cs typeface="Arial" pitchFamily="34" charset="0"/>
              </a:rPr>
              <a:t>Pollination is the movement of pollen from the anther to stigma. </a:t>
            </a:r>
          </a:p>
        </p:txBody>
      </p:sp>
    </p:spTree>
    <p:extLst>
      <p:ext uri="{BB962C8B-B14F-4D97-AF65-F5344CB8AC3E}">
        <p14:creationId xmlns:p14="http://schemas.microsoft.com/office/powerpoint/2010/main" xmlns="" val="335130725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A52D9-1CE0-F443-A9FF-103F99F1EE46}"/>
              </a:ext>
            </a:extLst>
          </p:cNvPr>
          <p:cNvSpPr>
            <a:spLocks noGrp="1"/>
          </p:cNvSpPr>
          <p:nvPr>
            <p:ph type="title"/>
          </p:nvPr>
        </p:nvSpPr>
        <p:spPr/>
        <p:txBody>
          <a:bodyPr/>
          <a:lstStyle/>
          <a:p>
            <a:r>
              <a:rPr lang="en-IN"/>
              <a:t>OBJECTIVE:</a:t>
            </a:r>
            <a:endParaRPr lang="en-US"/>
          </a:p>
        </p:txBody>
      </p:sp>
      <p:sp>
        <p:nvSpPr>
          <p:cNvPr id="3" name="Content Placeholder 2">
            <a:extLst>
              <a:ext uri="{FF2B5EF4-FFF2-40B4-BE49-F238E27FC236}">
                <a16:creationId xmlns:a16="http://schemas.microsoft.com/office/drawing/2014/main" xmlns="" id="{E096087F-7101-9844-A60D-5C0C953EBA52}"/>
              </a:ext>
            </a:extLst>
          </p:cNvPr>
          <p:cNvSpPr>
            <a:spLocks noGrp="1"/>
          </p:cNvSpPr>
          <p:nvPr>
            <p:ph idx="1"/>
          </p:nvPr>
        </p:nvSpPr>
        <p:spPr>
          <a:xfrm>
            <a:off x="1279921" y="1869479"/>
            <a:ext cx="8727282" cy="4226521"/>
          </a:xfrm>
        </p:spPr>
        <p:txBody>
          <a:bodyPr>
            <a:normAutofit/>
          </a:bodyPr>
          <a:lstStyle/>
          <a:p>
            <a:r>
              <a:rPr lang="en-US" sz="4000" dirty="0"/>
              <a:t> </a:t>
            </a:r>
            <a:r>
              <a:rPr lang="en-US" sz="4000" dirty="0" smtClean="0"/>
              <a:t>To record Bloomed Flowers around Weavers Colony and on the bund of Billawaradhalli Lake.</a:t>
            </a:r>
            <a:endParaRPr lang="en-US" sz="4000" dirty="0"/>
          </a:p>
        </p:txBody>
      </p:sp>
    </p:spTree>
    <p:extLst>
      <p:ext uri="{BB962C8B-B14F-4D97-AF65-F5344CB8AC3E}">
        <p14:creationId xmlns:p14="http://schemas.microsoft.com/office/powerpoint/2010/main" xmlns="" val="354467035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1DAB3-3BD9-5A42-A114-5D5514EFC439}"/>
              </a:ext>
            </a:extLst>
          </p:cNvPr>
          <p:cNvSpPr>
            <a:spLocks noGrp="1"/>
          </p:cNvSpPr>
          <p:nvPr>
            <p:ph type="title"/>
          </p:nvPr>
        </p:nvSpPr>
        <p:spPr>
          <a:xfrm>
            <a:off x="677334" y="609600"/>
            <a:ext cx="3285066" cy="914400"/>
          </a:xfrm>
        </p:spPr>
        <p:txBody>
          <a:bodyPr>
            <a:normAutofit/>
          </a:bodyPr>
          <a:lstStyle/>
          <a:p>
            <a:r>
              <a:rPr lang="en-IN" sz="4000" dirty="0">
                <a:ln>
                  <a:solidFill>
                    <a:schemeClr val="tx1"/>
                  </a:solidFill>
                </a:ln>
              </a:rPr>
              <a:t>STUDY AREA: </a:t>
            </a:r>
            <a:endParaRPr lang="en-US" sz="4000" dirty="0">
              <a:ln>
                <a:solidFill>
                  <a:schemeClr val="tx1"/>
                </a:solidFill>
              </a:ln>
            </a:endParaRPr>
          </a:p>
        </p:txBody>
      </p:sp>
      <p:cxnSp>
        <p:nvCxnSpPr>
          <p:cNvPr id="6" name="Straight Arrow Connector 5"/>
          <p:cNvCxnSpPr/>
          <p:nvPr/>
        </p:nvCxnSpPr>
        <p:spPr>
          <a:xfrm rot="5400000" flipH="1" flipV="1">
            <a:off x="3886200" y="23622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1447800"/>
            <a:ext cx="332142" cy="369332"/>
          </a:xfrm>
          <a:prstGeom prst="rect">
            <a:avLst/>
          </a:prstGeom>
          <a:noFill/>
        </p:spPr>
        <p:txBody>
          <a:bodyPr wrap="none" rtlCol="0">
            <a:spAutoFit/>
          </a:bodyPr>
          <a:lstStyle/>
          <a:p>
            <a:r>
              <a:rPr lang="en-US" dirty="0" smtClean="0"/>
              <a:t>N</a:t>
            </a:r>
            <a:endParaRPr lang="en-US" dirty="0"/>
          </a:p>
        </p:txBody>
      </p:sp>
      <p:graphicFrame>
        <p:nvGraphicFramePr>
          <p:cNvPr id="9" name="Table 8"/>
          <p:cNvGraphicFramePr>
            <a:graphicFrameLocks noGrp="1"/>
          </p:cNvGraphicFramePr>
          <p:nvPr/>
        </p:nvGraphicFramePr>
        <p:xfrm>
          <a:off x="838201" y="4038600"/>
          <a:ext cx="9143999" cy="2590798"/>
        </p:xfrm>
        <a:graphic>
          <a:graphicData uri="http://schemas.openxmlformats.org/drawingml/2006/table">
            <a:tbl>
              <a:tblPr/>
              <a:tblGrid>
                <a:gridCol w="761999"/>
                <a:gridCol w="3352800"/>
                <a:gridCol w="1447800"/>
                <a:gridCol w="1343234"/>
                <a:gridCol w="2238166"/>
              </a:tblGrid>
              <a:tr h="370114">
                <a:tc>
                  <a:txBody>
                    <a:bodyPr/>
                    <a:lstStyle/>
                    <a:p>
                      <a:pPr marL="0" marR="0" algn="ctr">
                        <a:lnSpc>
                          <a:spcPct val="115000"/>
                        </a:lnSpc>
                        <a:spcBef>
                          <a:spcPts val="0"/>
                        </a:spcBef>
                        <a:spcAft>
                          <a:spcPts val="0"/>
                        </a:spcAft>
                      </a:pPr>
                      <a:r>
                        <a:rPr lang="en-US" sz="2000" b="1" dirty="0" err="1">
                          <a:solidFill>
                            <a:srgbClr val="FF0000"/>
                          </a:solidFill>
                          <a:latin typeface="Times New Roman"/>
                          <a:ea typeface="Calibri"/>
                          <a:cs typeface="Times New Roman"/>
                        </a:rPr>
                        <a:t>Sl</a:t>
                      </a:r>
                      <a:r>
                        <a:rPr lang="en-US" sz="2000" b="1" dirty="0">
                          <a:solidFill>
                            <a:srgbClr val="FF0000"/>
                          </a:solidFill>
                          <a:latin typeface="Times New Roman"/>
                          <a:ea typeface="Calibri"/>
                          <a:cs typeface="Times New Roman"/>
                        </a:rPr>
                        <a:t> No</a:t>
                      </a:r>
                      <a:endParaRPr lang="en-US" sz="1800"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Calibri"/>
                          <a:cs typeface="Times New Roman"/>
                        </a:rPr>
                        <a:t>Site</a:t>
                      </a:r>
                      <a:endParaRPr lang="en-US" sz="180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Calibri"/>
                          <a:cs typeface="Times New Roman"/>
                        </a:rPr>
                        <a:t>Latitude</a:t>
                      </a:r>
                      <a:endParaRPr lang="en-US" sz="180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Calibri"/>
                          <a:cs typeface="Times New Roman"/>
                        </a:rPr>
                        <a:t>Longitude</a:t>
                      </a:r>
                      <a:endParaRPr lang="en-US" sz="180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Times New Roman"/>
                          <a:ea typeface="Calibri"/>
                          <a:cs typeface="Times New Roman"/>
                        </a:rPr>
                        <a:t>Study Place</a:t>
                      </a:r>
                      <a:endParaRPr lang="en-US" sz="1800"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2060"/>
                          </a:solidFill>
                          <a:latin typeface="Times New Roman"/>
                          <a:ea typeface="Calibri"/>
                          <a:cs typeface="Times New Roman"/>
                        </a:rPr>
                        <a:t>Billawaradhalli lake</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83</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29</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N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77</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57</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50</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E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Lake bund</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2</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002060"/>
                          </a:solidFill>
                          <a:latin typeface="Times New Roman"/>
                          <a:ea typeface="Calibri"/>
                          <a:cs typeface="Times New Roman"/>
                        </a:rPr>
                        <a:t>Weavers colony 12</a:t>
                      </a:r>
                      <a:r>
                        <a:rPr lang="en-US" sz="2000" baseline="30000" dirty="0" smtClean="0">
                          <a:solidFill>
                            <a:srgbClr val="002060"/>
                          </a:solidFill>
                          <a:latin typeface="Times New Roman"/>
                          <a:ea typeface="Calibri"/>
                          <a:cs typeface="Times New Roman"/>
                        </a:rPr>
                        <a:t>th</a:t>
                      </a:r>
                      <a:r>
                        <a:rPr lang="en-US" sz="2000" dirty="0" smtClean="0">
                          <a:solidFill>
                            <a:srgbClr val="002060"/>
                          </a:solidFill>
                          <a:latin typeface="Times New Roman"/>
                          <a:ea typeface="Calibri"/>
                          <a:cs typeface="Times New Roman"/>
                        </a:rPr>
                        <a:t> </a:t>
                      </a:r>
                      <a:r>
                        <a:rPr lang="en-US" sz="2000" dirty="0">
                          <a:solidFill>
                            <a:srgbClr val="002060"/>
                          </a:solidFill>
                          <a:latin typeface="Times New Roman"/>
                          <a:ea typeface="Calibri"/>
                          <a:cs typeface="Times New Roman"/>
                        </a:rPr>
                        <a:t>Cross</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84</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76</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N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77</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57</a:t>
                      </a:r>
                      <a:r>
                        <a:rPr lang="en-US" sz="1800">
                          <a:solidFill>
                            <a:srgbClr val="002060"/>
                          </a:solidFill>
                          <a:latin typeface="Arial"/>
                          <a:ea typeface="Calibri"/>
                          <a:cs typeface="Times New Roman"/>
                        </a:rPr>
                        <a:t>'99"</a:t>
                      </a:r>
                      <a:r>
                        <a:rPr lang="en-US" sz="2000">
                          <a:solidFill>
                            <a:srgbClr val="002060"/>
                          </a:solidFill>
                          <a:latin typeface="Times New Roman"/>
                          <a:ea typeface="Calibri"/>
                          <a:cs typeface="Times New Roman"/>
                        </a:rPr>
                        <a:t>E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BMTC Depot area</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3</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002060"/>
                          </a:solidFill>
                          <a:latin typeface="Times New Roman"/>
                          <a:ea typeface="Calibri"/>
                          <a:cs typeface="Times New Roman"/>
                        </a:rPr>
                        <a:t>Weavers colony 11</a:t>
                      </a:r>
                      <a:r>
                        <a:rPr lang="en-US" sz="2000" baseline="30000" dirty="0" smtClean="0">
                          <a:solidFill>
                            <a:srgbClr val="002060"/>
                          </a:solidFill>
                          <a:latin typeface="Times New Roman"/>
                          <a:ea typeface="Calibri"/>
                          <a:cs typeface="Times New Roman"/>
                        </a:rPr>
                        <a:t>th</a:t>
                      </a:r>
                      <a:r>
                        <a:rPr lang="en-US" sz="2000" dirty="0" smtClean="0">
                          <a:solidFill>
                            <a:srgbClr val="002060"/>
                          </a:solidFill>
                          <a:latin typeface="Times New Roman"/>
                          <a:ea typeface="Calibri"/>
                          <a:cs typeface="Times New Roman"/>
                        </a:rPr>
                        <a:t> </a:t>
                      </a:r>
                      <a:r>
                        <a:rPr lang="en-US" sz="2000" dirty="0">
                          <a:solidFill>
                            <a:srgbClr val="002060"/>
                          </a:solidFill>
                          <a:latin typeface="Times New Roman"/>
                          <a:ea typeface="Calibri"/>
                          <a:cs typeface="Times New Roman"/>
                        </a:rPr>
                        <a:t>Cross </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84</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55</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N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2060"/>
                          </a:solidFill>
                          <a:latin typeface="Times New Roman"/>
                          <a:ea typeface="Calibri"/>
                          <a:cs typeface="Times New Roman"/>
                        </a:rPr>
                        <a:t>77</a:t>
                      </a:r>
                      <a:r>
                        <a:rPr lang="en-US" sz="1800" dirty="0">
                          <a:solidFill>
                            <a:srgbClr val="002060"/>
                          </a:solidFill>
                          <a:latin typeface="Arial"/>
                          <a:ea typeface="Calibri"/>
                          <a:cs typeface="Times New Roman"/>
                        </a:rPr>
                        <a:t>°</a:t>
                      </a:r>
                      <a:r>
                        <a:rPr lang="en-US" sz="2000" dirty="0">
                          <a:solidFill>
                            <a:srgbClr val="002060"/>
                          </a:solidFill>
                          <a:latin typeface="Times New Roman"/>
                          <a:ea typeface="Calibri"/>
                          <a:cs typeface="Times New Roman"/>
                        </a:rPr>
                        <a:t>58</a:t>
                      </a:r>
                      <a:r>
                        <a:rPr lang="en-US" sz="1800" dirty="0">
                          <a:solidFill>
                            <a:srgbClr val="002060"/>
                          </a:solidFill>
                          <a:latin typeface="Arial"/>
                          <a:ea typeface="Calibri"/>
                          <a:cs typeface="Times New Roman"/>
                        </a:rPr>
                        <a:t>'</a:t>
                      </a:r>
                      <a:r>
                        <a:rPr lang="en-US" sz="2000" dirty="0">
                          <a:solidFill>
                            <a:srgbClr val="002060"/>
                          </a:solidFill>
                          <a:latin typeface="Times New Roman"/>
                          <a:ea typeface="Calibri"/>
                          <a:cs typeface="Times New Roman"/>
                        </a:rPr>
                        <a:t>22</a:t>
                      </a:r>
                      <a:r>
                        <a:rPr lang="en-US" sz="1800" dirty="0">
                          <a:solidFill>
                            <a:srgbClr val="002060"/>
                          </a:solidFill>
                          <a:latin typeface="Arial"/>
                          <a:ea typeface="Calibri"/>
                          <a:cs typeface="Times New Roman"/>
                        </a:rPr>
                        <a:t>"</a:t>
                      </a:r>
                      <a:r>
                        <a:rPr lang="en-US" sz="2000" dirty="0">
                          <a:solidFill>
                            <a:srgbClr val="002060"/>
                          </a:solidFill>
                          <a:latin typeface="Times New Roman"/>
                          <a:ea typeface="Calibri"/>
                          <a:cs typeface="Times New Roman"/>
                        </a:rPr>
                        <a:t>E </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Open yard</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4</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002060"/>
                          </a:solidFill>
                          <a:latin typeface="Times New Roman"/>
                          <a:ea typeface="Calibri"/>
                          <a:cs typeface="Times New Roman"/>
                        </a:rPr>
                        <a:t>Weavers colony 8</a:t>
                      </a:r>
                      <a:r>
                        <a:rPr lang="en-US" sz="2000" baseline="30000" dirty="0" smtClean="0">
                          <a:solidFill>
                            <a:srgbClr val="002060"/>
                          </a:solidFill>
                          <a:latin typeface="Times New Roman"/>
                          <a:ea typeface="Calibri"/>
                          <a:cs typeface="Times New Roman"/>
                        </a:rPr>
                        <a:t>th</a:t>
                      </a:r>
                      <a:r>
                        <a:rPr lang="en-US" sz="2000" dirty="0" smtClean="0">
                          <a:solidFill>
                            <a:srgbClr val="002060"/>
                          </a:solidFill>
                          <a:latin typeface="Times New Roman"/>
                          <a:ea typeface="Calibri"/>
                          <a:cs typeface="Times New Roman"/>
                        </a:rPr>
                        <a:t> </a:t>
                      </a:r>
                      <a:r>
                        <a:rPr lang="en-US" sz="2000" dirty="0">
                          <a:solidFill>
                            <a:srgbClr val="002060"/>
                          </a:solidFill>
                          <a:latin typeface="Times New Roman"/>
                          <a:ea typeface="Calibri"/>
                          <a:cs typeface="Times New Roman"/>
                        </a:rPr>
                        <a:t>Cross </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84</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35</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N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77</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58</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21</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E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Shiva temple</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5</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002060"/>
                          </a:solidFill>
                          <a:latin typeface="Times New Roman"/>
                          <a:ea typeface="Calibri"/>
                          <a:cs typeface="Times New Roman"/>
                        </a:rPr>
                        <a:t>Weavers colony 9</a:t>
                      </a:r>
                      <a:r>
                        <a:rPr lang="en-US" sz="2000" baseline="30000" dirty="0" smtClean="0">
                          <a:solidFill>
                            <a:srgbClr val="002060"/>
                          </a:solidFill>
                          <a:latin typeface="Times New Roman"/>
                          <a:ea typeface="Calibri"/>
                          <a:cs typeface="Times New Roman"/>
                        </a:rPr>
                        <a:t>th</a:t>
                      </a:r>
                      <a:r>
                        <a:rPr lang="en-US" sz="2000" dirty="0" smtClean="0">
                          <a:solidFill>
                            <a:srgbClr val="002060"/>
                          </a:solidFill>
                          <a:latin typeface="Times New Roman"/>
                          <a:ea typeface="Calibri"/>
                          <a:cs typeface="Times New Roman"/>
                        </a:rPr>
                        <a:t> </a:t>
                      </a:r>
                      <a:r>
                        <a:rPr lang="en-US" sz="2000" dirty="0">
                          <a:solidFill>
                            <a:srgbClr val="002060"/>
                          </a:solidFill>
                          <a:latin typeface="Times New Roman"/>
                          <a:ea typeface="Calibri"/>
                          <a:cs typeface="Times New Roman"/>
                        </a:rPr>
                        <a:t>Cross </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84</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N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77</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58</a:t>
                      </a:r>
                      <a:r>
                        <a:rPr lang="en-US" sz="1800">
                          <a:solidFill>
                            <a:srgbClr val="002060"/>
                          </a:solidFill>
                          <a:latin typeface="Arial"/>
                          <a:ea typeface="Calibri"/>
                          <a:cs typeface="Times New Roman"/>
                        </a:rPr>
                        <a:t>'4</a:t>
                      </a:r>
                      <a:r>
                        <a:rPr lang="en-US" sz="2000">
                          <a:solidFill>
                            <a:srgbClr val="002060"/>
                          </a:solidFill>
                          <a:latin typeface="Times New Roman"/>
                          <a:ea typeface="Calibri"/>
                          <a:cs typeface="Times New Roman"/>
                        </a:rPr>
                        <a:t>8</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E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Open yard</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6</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002060"/>
                          </a:solidFill>
                          <a:latin typeface="Times New Roman"/>
                          <a:ea typeface="Calibri"/>
                          <a:cs typeface="Times New Roman"/>
                        </a:rPr>
                        <a:t>Weavers colony 10</a:t>
                      </a:r>
                      <a:r>
                        <a:rPr lang="en-US" sz="2000" baseline="30000" dirty="0" smtClean="0">
                          <a:solidFill>
                            <a:srgbClr val="002060"/>
                          </a:solidFill>
                          <a:latin typeface="Times New Roman"/>
                          <a:ea typeface="Calibri"/>
                          <a:cs typeface="Times New Roman"/>
                        </a:rPr>
                        <a:t>th</a:t>
                      </a:r>
                      <a:r>
                        <a:rPr lang="en-US" sz="2000" dirty="0" smtClean="0">
                          <a:solidFill>
                            <a:srgbClr val="002060"/>
                          </a:solidFill>
                          <a:latin typeface="Times New Roman"/>
                          <a:ea typeface="Calibri"/>
                          <a:cs typeface="Times New Roman"/>
                        </a:rPr>
                        <a:t> </a:t>
                      </a:r>
                      <a:r>
                        <a:rPr lang="en-US" sz="2000" dirty="0">
                          <a:solidFill>
                            <a:srgbClr val="002060"/>
                          </a:solidFill>
                          <a:latin typeface="Times New Roman"/>
                          <a:ea typeface="Calibri"/>
                          <a:cs typeface="Times New Roman"/>
                        </a:rPr>
                        <a:t>Cross </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12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84</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82</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N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2060"/>
                          </a:solidFill>
                          <a:latin typeface="Times New Roman"/>
                          <a:ea typeface="Calibri"/>
                          <a:cs typeface="Times New Roman"/>
                        </a:rPr>
                        <a:t>77</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58</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43</a:t>
                      </a:r>
                      <a:r>
                        <a:rPr lang="en-US" sz="1800">
                          <a:solidFill>
                            <a:srgbClr val="002060"/>
                          </a:solidFill>
                          <a:latin typeface="Arial"/>
                          <a:ea typeface="Calibri"/>
                          <a:cs typeface="Times New Roman"/>
                        </a:rPr>
                        <a:t>"</a:t>
                      </a:r>
                      <a:r>
                        <a:rPr lang="en-US" sz="2000">
                          <a:solidFill>
                            <a:srgbClr val="002060"/>
                          </a:solidFill>
                          <a:latin typeface="Times New Roman"/>
                          <a:ea typeface="Calibri"/>
                          <a:cs typeface="Times New Roman"/>
                        </a:rPr>
                        <a:t>E </a:t>
                      </a:r>
                      <a:endParaRPr lang="en-US" sz="18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2060"/>
                          </a:solidFill>
                          <a:latin typeface="Times New Roman"/>
                          <a:ea typeface="Calibri"/>
                          <a:cs typeface="Times New Roman"/>
                        </a:rPr>
                        <a:t>Open yard</a:t>
                      </a:r>
                      <a:endParaRPr lang="en-US" sz="18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381000" y="3200400"/>
            <a:ext cx="2743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solidFill>
                    <a:schemeClr val="tx1"/>
                  </a:solidFill>
                </a:ln>
                <a:solidFill>
                  <a:srgbClr val="92D050"/>
                </a:solidFill>
                <a:effectLst/>
                <a:latin typeface="Times New Roman" pitchFamily="18" charset="0"/>
                <a:ea typeface="Times New Roman" pitchFamily="18" charset="0"/>
                <a:cs typeface="Times New Roman" pitchFamily="18" charset="0"/>
              </a:rPr>
              <a:t>Study Site: </a:t>
            </a:r>
            <a:endParaRPr kumimoji="0" lang="en-US" sz="4400" b="0" i="0" u="none" strike="noStrike" cap="none" normalizeH="0" baseline="0" dirty="0" smtClean="0">
              <a:ln>
                <a:solidFill>
                  <a:schemeClr val="tx1"/>
                </a:solidFill>
              </a:ln>
              <a:solidFill>
                <a:srgbClr val="92D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9144000" y="2819400"/>
            <a:ext cx="2050561" cy="410882"/>
          </a:xfrm>
          <a:prstGeom prst="rect">
            <a:avLst/>
          </a:prstGeom>
        </p:spPr>
        <p:txBody>
          <a:bodyPr wrap="none">
            <a:spAutoFit/>
          </a:bodyPr>
          <a:lstStyle/>
          <a:p>
            <a:pPr>
              <a:lnSpc>
                <a:spcPct val="115000"/>
              </a:lnSpc>
            </a:pPr>
            <a:r>
              <a:rPr lang="en-US" dirty="0" smtClean="0">
                <a:latin typeface="Times New Roman"/>
                <a:ea typeface="Calibri"/>
                <a:cs typeface="Times New Roman"/>
              </a:rPr>
              <a:t>Billawaradhalli lake</a:t>
            </a:r>
            <a:endParaRPr lang="en-US" sz="1600" dirty="0">
              <a:latin typeface="Calibri"/>
              <a:ea typeface="Times New Roman"/>
              <a:cs typeface="Times New Roman"/>
            </a:endParaRPr>
          </a:p>
        </p:txBody>
      </p:sp>
      <p:sp>
        <p:nvSpPr>
          <p:cNvPr id="11" name="Rectangle 10"/>
          <p:cNvSpPr/>
          <p:nvPr/>
        </p:nvSpPr>
        <p:spPr>
          <a:xfrm>
            <a:off x="5867400" y="228600"/>
            <a:ext cx="1717906" cy="369332"/>
          </a:xfrm>
          <a:prstGeom prst="rect">
            <a:avLst/>
          </a:prstGeom>
        </p:spPr>
        <p:txBody>
          <a:bodyPr wrap="none">
            <a:spAutoFit/>
          </a:bodyPr>
          <a:lstStyle/>
          <a:p>
            <a:r>
              <a:rPr lang="en-US" dirty="0" smtClean="0">
                <a:latin typeface="Times New Roman"/>
                <a:ea typeface="Calibri"/>
                <a:cs typeface="Times New Roman"/>
              </a:rPr>
              <a:t>Weavers colony </a:t>
            </a:r>
            <a:endParaRPr lang="en-US" dirty="0"/>
          </a:p>
        </p:txBody>
      </p:sp>
      <p:pic>
        <p:nvPicPr>
          <p:cNvPr id="1026" name="Picture 2" descr="C:\Users\v school\Desktop\2022-23 projects\for final lake 2022\Maps\flowers.png"/>
          <p:cNvPicPr>
            <a:picLocks noChangeAspect="1" noChangeArrowheads="1"/>
          </p:cNvPicPr>
          <p:nvPr/>
        </p:nvPicPr>
        <p:blipFill>
          <a:blip r:embed="rId2"/>
          <a:srcRect r="44364" b="39433"/>
          <a:stretch>
            <a:fillRect/>
          </a:stretch>
        </p:blipFill>
        <p:spPr bwMode="auto">
          <a:xfrm>
            <a:off x="4572000" y="457200"/>
            <a:ext cx="4038600" cy="3013754"/>
          </a:xfrm>
          <a:prstGeom prst="rect">
            <a:avLst/>
          </a:prstGeom>
          <a:noFill/>
        </p:spPr>
      </p:pic>
      <p:pic>
        <p:nvPicPr>
          <p:cNvPr id="1027" name="Picture 3" descr="C:\Users\v school\Desktop\2022-23 projects\for final lake 2022\Maps\flower 2.png"/>
          <p:cNvPicPr>
            <a:picLocks noChangeAspect="1" noChangeArrowheads="1"/>
          </p:cNvPicPr>
          <p:nvPr/>
        </p:nvPicPr>
        <p:blipFill>
          <a:blip r:embed="rId3"/>
          <a:srcRect r="70089" b="52991"/>
          <a:stretch>
            <a:fillRect/>
          </a:stretch>
        </p:blipFill>
        <p:spPr bwMode="auto">
          <a:xfrm>
            <a:off x="8991600" y="381000"/>
            <a:ext cx="2835275" cy="2395537"/>
          </a:xfrm>
          <a:prstGeom prst="rect">
            <a:avLst/>
          </a:prstGeom>
          <a:noFill/>
        </p:spPr>
      </p:pic>
    </p:spTree>
    <p:extLst>
      <p:ext uri="{BB962C8B-B14F-4D97-AF65-F5344CB8AC3E}">
        <p14:creationId xmlns:p14="http://schemas.microsoft.com/office/powerpoint/2010/main" xmlns="" val="150645598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817D1-A53D-FD45-8411-83D17093D4C8}"/>
              </a:ext>
            </a:extLst>
          </p:cNvPr>
          <p:cNvSpPr>
            <a:spLocks noGrp="1"/>
          </p:cNvSpPr>
          <p:nvPr>
            <p:ph type="title"/>
          </p:nvPr>
        </p:nvSpPr>
        <p:spPr/>
        <p:txBody>
          <a:bodyPr/>
          <a:lstStyle/>
          <a:p>
            <a:r>
              <a:rPr lang="en-IN"/>
              <a:t>MATERIALS AND METHODS:</a:t>
            </a:r>
            <a:endParaRPr lang="en-US"/>
          </a:p>
        </p:txBody>
      </p:sp>
      <p:sp>
        <p:nvSpPr>
          <p:cNvPr id="3" name="Content Placeholder 2">
            <a:extLst>
              <a:ext uri="{FF2B5EF4-FFF2-40B4-BE49-F238E27FC236}">
                <a16:creationId xmlns:a16="http://schemas.microsoft.com/office/drawing/2014/main" xmlns="" id="{50F89D60-3A68-2145-945B-11DD4232F0E5}"/>
              </a:ext>
            </a:extLst>
          </p:cNvPr>
          <p:cNvSpPr>
            <a:spLocks noGrp="1"/>
          </p:cNvSpPr>
          <p:nvPr>
            <p:ph idx="1"/>
          </p:nvPr>
        </p:nvSpPr>
        <p:spPr>
          <a:xfrm>
            <a:off x="838200" y="1600200"/>
            <a:ext cx="9372600" cy="2106611"/>
          </a:xfrm>
        </p:spPr>
        <p:txBody>
          <a:bodyPr>
            <a:noAutofit/>
          </a:bodyPr>
          <a:lstStyle/>
          <a:p>
            <a:r>
              <a:rPr lang="en-US" sz="3200" dirty="0" smtClean="0"/>
              <a:t>Selected study area is around 3 km sq</a:t>
            </a:r>
          </a:p>
          <a:p>
            <a:r>
              <a:rPr lang="en-US" sz="3200" dirty="0" smtClean="0"/>
              <a:t> visited the Study area weekly once in September and October-2022. In-between 8am to 10am.</a:t>
            </a:r>
          </a:p>
          <a:p>
            <a:r>
              <a:rPr lang="en-US" sz="3200" dirty="0" smtClean="0"/>
              <a:t> Randomly inspecting 3 feet, both the side of the bund area of Billawaradhalli Lake and open yard of other study area Weavers Colony</a:t>
            </a:r>
            <a:endParaRPr lang="en-US" sz="3200" dirty="0"/>
          </a:p>
        </p:txBody>
      </p:sp>
    </p:spTree>
    <p:extLst>
      <p:ext uri="{BB962C8B-B14F-4D97-AF65-F5344CB8AC3E}">
        <p14:creationId xmlns:p14="http://schemas.microsoft.com/office/powerpoint/2010/main" xmlns="" val="397875948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762000"/>
          <a:ext cx="9067801" cy="2173224"/>
        </p:xfrm>
        <a:graphic>
          <a:graphicData uri="http://schemas.openxmlformats.org/drawingml/2006/table">
            <a:tbl>
              <a:tblPr/>
              <a:tblGrid>
                <a:gridCol w="1447800"/>
                <a:gridCol w="1825996"/>
                <a:gridCol w="3140304"/>
                <a:gridCol w="2653701"/>
              </a:tblGrid>
              <a:tr h="273685">
                <a:tc>
                  <a:txBody>
                    <a:bodyPr/>
                    <a:lstStyle/>
                    <a:p>
                      <a:pPr marL="0" marR="0" algn="ctr">
                        <a:lnSpc>
                          <a:spcPct val="115000"/>
                        </a:lnSpc>
                        <a:spcBef>
                          <a:spcPts val="0"/>
                        </a:spcBef>
                        <a:spcAft>
                          <a:spcPts val="0"/>
                        </a:spcAft>
                      </a:pPr>
                      <a:r>
                        <a:rPr lang="en-US" sz="2800" b="1" dirty="0">
                          <a:solidFill>
                            <a:srgbClr val="00B050"/>
                          </a:solidFill>
                          <a:latin typeface="Times New Roman"/>
                          <a:ea typeface="Calibri"/>
                          <a:cs typeface="Times New Roman"/>
                        </a:rPr>
                        <a:t>SL NO</a:t>
                      </a:r>
                      <a:endParaRPr lang="en-US" sz="2400" b="1" dirty="0">
                        <a:solidFill>
                          <a:srgbClr val="00B05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B050"/>
                          </a:solidFill>
                          <a:latin typeface="Times New Roman"/>
                          <a:ea typeface="Calibri"/>
                          <a:cs typeface="Times New Roman"/>
                        </a:rPr>
                        <a:t>MONTH</a:t>
                      </a:r>
                      <a:endParaRPr lang="en-US" sz="2400" b="1">
                        <a:solidFill>
                          <a:srgbClr val="00B05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800" b="1" dirty="0">
                          <a:solidFill>
                            <a:srgbClr val="00B050"/>
                          </a:solidFill>
                          <a:latin typeface="Times New Roman"/>
                          <a:ea typeface="Calibri"/>
                          <a:cs typeface="Times New Roman"/>
                        </a:rPr>
                        <a:t>SPECIES</a:t>
                      </a:r>
                      <a:endParaRPr lang="en-US" sz="2400" b="1" dirty="0">
                        <a:solidFill>
                          <a:srgbClr val="00B05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3685">
                <a:tc>
                  <a:txBody>
                    <a:bodyPr/>
                    <a:lstStyle/>
                    <a:p>
                      <a:pPr marL="0" marR="0" algn="ctr">
                        <a:lnSpc>
                          <a:spcPct val="115000"/>
                        </a:lnSpc>
                        <a:spcBef>
                          <a:spcPts val="0"/>
                        </a:spcBef>
                        <a:spcAft>
                          <a:spcPts val="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70C0"/>
                          </a:solidFill>
                          <a:latin typeface="Times New Roman"/>
                          <a:ea typeface="Times New Roman"/>
                          <a:cs typeface="Times New Roman"/>
                        </a:rPr>
                        <a:t>Billawaradhahalli  </a:t>
                      </a:r>
                      <a:r>
                        <a:rPr lang="en-US" sz="2000" b="1" dirty="0" smtClean="0">
                          <a:solidFill>
                            <a:srgbClr val="0070C0"/>
                          </a:solidFill>
                          <a:latin typeface="Times New Roman"/>
                          <a:ea typeface="Times New Roman"/>
                          <a:cs typeface="Times New Roman"/>
                        </a:rPr>
                        <a:t>Lake bund</a:t>
                      </a:r>
                      <a:endParaRPr lang="en-US" sz="1800" dirty="0">
                        <a:solidFill>
                          <a:srgbClr val="0070C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70C0"/>
                          </a:solidFill>
                          <a:latin typeface="Times New Roman"/>
                          <a:ea typeface="Times New Roman"/>
                          <a:cs typeface="Times New Roman"/>
                        </a:rPr>
                        <a:t>Weavers Colony  </a:t>
                      </a:r>
                      <a:endParaRPr lang="en-US" sz="1800" dirty="0">
                        <a:solidFill>
                          <a:srgbClr val="0070C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85">
                <a:tc>
                  <a:txBody>
                    <a:bodyPr/>
                    <a:lstStyle/>
                    <a:p>
                      <a:pPr marL="0" marR="0" algn="ctr">
                        <a:lnSpc>
                          <a:spcPct val="115000"/>
                        </a:lnSpc>
                        <a:spcBef>
                          <a:spcPts val="0"/>
                        </a:spcBef>
                        <a:spcAft>
                          <a:spcPts val="0"/>
                        </a:spcAft>
                      </a:pPr>
                      <a:r>
                        <a:rPr lang="en-US" sz="2800">
                          <a:latin typeface="Times New Roman"/>
                          <a:ea typeface="Calibri"/>
                          <a:cs typeface="Times New Roman"/>
                        </a:rPr>
                        <a:t>1</a:t>
                      </a: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Times New Roman"/>
                        </a:rPr>
                        <a:t>September</a:t>
                      </a: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Times New Roman"/>
                        </a:rPr>
                        <a:t>21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Times New Roman"/>
                        </a:rPr>
                        <a:t>7</a:t>
                      </a: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25">
                <a:tc>
                  <a:txBody>
                    <a:bodyPr/>
                    <a:lstStyle/>
                    <a:p>
                      <a:pPr marL="0" marR="0" algn="ctr">
                        <a:lnSpc>
                          <a:spcPct val="115000"/>
                        </a:lnSpc>
                        <a:spcBef>
                          <a:spcPts val="0"/>
                        </a:spcBef>
                        <a:spcAft>
                          <a:spcPts val="0"/>
                        </a:spcAft>
                      </a:pPr>
                      <a:r>
                        <a:rPr lang="en-US" sz="2800">
                          <a:latin typeface="Times New Roman"/>
                          <a:ea typeface="Calibri"/>
                          <a:cs typeface="Times New Roman"/>
                        </a:rPr>
                        <a:t>2</a:t>
                      </a: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Times New Roman"/>
                        </a:rPr>
                        <a:t>October</a:t>
                      </a: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Times New Roman"/>
                        </a:rPr>
                        <a:t>18</a:t>
                      </a: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Times New Roman"/>
                        </a:rPr>
                        <a:t>8</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905000" y="152400"/>
            <a:ext cx="6172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Bloomed Flowers found month wise</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Chart 4"/>
          <p:cNvGraphicFramePr/>
          <p:nvPr/>
        </p:nvGraphicFramePr>
        <p:xfrm>
          <a:off x="1066800" y="2971800"/>
          <a:ext cx="69342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B19DD-B08C-0644-8D96-EB1F1CAB3456}"/>
              </a:ext>
            </a:extLst>
          </p:cNvPr>
          <p:cNvSpPr>
            <a:spLocks noGrp="1"/>
          </p:cNvSpPr>
          <p:nvPr>
            <p:ph type="title"/>
          </p:nvPr>
        </p:nvSpPr>
        <p:spPr/>
        <p:txBody>
          <a:bodyPr/>
          <a:lstStyle/>
          <a:p>
            <a:r>
              <a:rPr lang="en-IN"/>
              <a:t>RESULTS AND DISCUSSION:</a:t>
            </a:r>
            <a:endParaRPr lang="en-US"/>
          </a:p>
        </p:txBody>
      </p:sp>
      <p:sp>
        <p:nvSpPr>
          <p:cNvPr id="3" name="Content Placeholder 2">
            <a:extLst>
              <a:ext uri="{FF2B5EF4-FFF2-40B4-BE49-F238E27FC236}">
                <a16:creationId xmlns:a16="http://schemas.microsoft.com/office/drawing/2014/main" xmlns="" id="{8F1E183E-93D3-114D-8FAB-1E7D0B46A941}"/>
              </a:ext>
            </a:extLst>
          </p:cNvPr>
          <p:cNvSpPr>
            <a:spLocks noGrp="1"/>
          </p:cNvSpPr>
          <p:nvPr>
            <p:ph idx="1"/>
          </p:nvPr>
        </p:nvSpPr>
        <p:spPr>
          <a:xfrm>
            <a:off x="762000" y="1910427"/>
            <a:ext cx="9076266" cy="3880773"/>
          </a:xfrm>
        </p:spPr>
        <p:txBody>
          <a:bodyPr>
            <a:noAutofit/>
          </a:bodyPr>
          <a:lstStyle/>
          <a:p>
            <a:r>
              <a:rPr lang="en-US" sz="2400" dirty="0" smtClean="0"/>
              <a:t>Totally 30 species of Bloomed flowers belonging to 18 families were identified in the study.</a:t>
            </a:r>
          </a:p>
          <a:p>
            <a:r>
              <a:rPr lang="en-US" sz="2400" dirty="0" smtClean="0"/>
              <a:t>9 species in weavers colony and 21 species in Billawaradhalli lake bund.</a:t>
            </a:r>
          </a:p>
          <a:p>
            <a:r>
              <a:rPr lang="en-US" sz="2400" dirty="0" smtClean="0"/>
              <a:t>We found more bloomed flowers in Billawaradhahalli lake bund due to less human activities and natural habitat</a:t>
            </a:r>
          </a:p>
          <a:p>
            <a:r>
              <a:rPr lang="en-US" sz="2400" dirty="0" smtClean="0"/>
              <a:t>Flower seen in Billawaradhahalli lake bund and in 12</a:t>
            </a:r>
            <a:r>
              <a:rPr lang="en-US" sz="2400" baseline="30000" dirty="0" smtClean="0"/>
              <a:t>th</a:t>
            </a:r>
            <a:r>
              <a:rPr lang="en-US" sz="2400" dirty="0" smtClean="0"/>
              <a:t> cross are not seen in other study sites because of concrete and black topping roads with less space for the plants to grow.</a:t>
            </a:r>
          </a:p>
        </p:txBody>
      </p:sp>
    </p:spTree>
    <p:extLst>
      <p:ext uri="{BB962C8B-B14F-4D97-AF65-F5344CB8AC3E}">
        <p14:creationId xmlns:p14="http://schemas.microsoft.com/office/powerpoint/2010/main" xmlns="" val="249540317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04800"/>
          <a:ext cx="8839202" cy="6248395"/>
        </p:xfrm>
        <a:graphic>
          <a:graphicData uri="http://schemas.openxmlformats.org/drawingml/2006/table">
            <a:tbl>
              <a:tblPr/>
              <a:tblGrid>
                <a:gridCol w="543081"/>
                <a:gridCol w="2548518"/>
                <a:gridCol w="2777631"/>
                <a:gridCol w="1736726"/>
                <a:gridCol w="639251"/>
                <a:gridCol w="593995"/>
              </a:tblGrid>
              <a:tr h="295590">
                <a:tc gridSpan="6">
                  <a:txBody>
                    <a:bodyPr/>
                    <a:lstStyle/>
                    <a:p>
                      <a:pPr marL="0" marR="0" algn="ctr">
                        <a:lnSpc>
                          <a:spcPct val="115000"/>
                        </a:lnSpc>
                        <a:spcBef>
                          <a:spcPts val="0"/>
                        </a:spcBef>
                        <a:spcAft>
                          <a:spcPts val="0"/>
                        </a:spcAft>
                      </a:pPr>
                      <a:r>
                        <a:rPr lang="en-US" sz="1800" b="1" dirty="0">
                          <a:solidFill>
                            <a:srgbClr val="FF0000"/>
                          </a:solidFill>
                          <a:latin typeface="Times New Roman"/>
                          <a:ea typeface="Times New Roman"/>
                          <a:cs typeface="Times New Roman"/>
                        </a:rPr>
                        <a:t>Flowers  Found on The Bund of Billawaradhahalli  </a:t>
                      </a:r>
                      <a:r>
                        <a:rPr lang="en-US" sz="1800" b="1" dirty="0" smtClean="0">
                          <a:solidFill>
                            <a:srgbClr val="FF0000"/>
                          </a:solidFill>
                          <a:latin typeface="Times New Roman"/>
                          <a:ea typeface="Times New Roman"/>
                          <a:cs typeface="Times New Roman"/>
                        </a:rPr>
                        <a:t>Lake and 12</a:t>
                      </a:r>
                      <a:r>
                        <a:rPr lang="en-US" sz="1800" b="1" baseline="30000" dirty="0" smtClean="0">
                          <a:solidFill>
                            <a:srgbClr val="FF0000"/>
                          </a:solidFill>
                          <a:latin typeface="Times New Roman"/>
                          <a:ea typeface="Times New Roman"/>
                          <a:cs typeface="Times New Roman"/>
                        </a:rPr>
                        <a:t>th</a:t>
                      </a:r>
                      <a:r>
                        <a:rPr lang="en-US" sz="1800" b="1" dirty="0" smtClean="0">
                          <a:solidFill>
                            <a:srgbClr val="FF0000"/>
                          </a:solidFill>
                          <a:latin typeface="Times New Roman"/>
                          <a:ea typeface="Times New Roman"/>
                          <a:cs typeface="Times New Roman"/>
                        </a:rPr>
                        <a:t> Cross Weavers colony </a:t>
                      </a:r>
                      <a:endParaRPr lang="en-US" sz="1800" b="1" dirty="0">
                        <a:solidFill>
                          <a:srgbClr val="FF0000"/>
                        </a:solidFill>
                        <a:latin typeface="Calibri"/>
                        <a:ea typeface="Times New Roman"/>
                        <a:cs typeface="Times New Roman"/>
                      </a:endParaRPr>
                    </a:p>
                  </a:txBody>
                  <a:tcPr marL="65663" marR="656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139">
                <a:tc>
                  <a:txBody>
                    <a:bodyPr/>
                    <a:lstStyle/>
                    <a:p>
                      <a:pPr marL="0" marR="0" algn="ctr">
                        <a:lnSpc>
                          <a:spcPct val="115000"/>
                        </a:lnSpc>
                        <a:spcBef>
                          <a:spcPts val="0"/>
                        </a:spcBef>
                        <a:spcAft>
                          <a:spcPts val="0"/>
                        </a:spcAft>
                      </a:pPr>
                      <a:r>
                        <a:rPr lang="en-US" sz="1400" b="1">
                          <a:solidFill>
                            <a:srgbClr val="0070C0"/>
                          </a:solidFill>
                          <a:latin typeface="Times New Roman"/>
                          <a:ea typeface="Times New Roman"/>
                          <a:cs typeface="Times New Roman"/>
                        </a:rPr>
                        <a:t>Sl No</a:t>
                      </a:r>
                      <a:endParaRPr lang="en-US" sz="1400" b="1">
                        <a:solidFill>
                          <a:srgbClr val="0070C0"/>
                        </a:solidFill>
                        <a:latin typeface="Calibri"/>
                        <a:ea typeface="Times New Roman"/>
                        <a:cs typeface="Times New Roman"/>
                      </a:endParaRPr>
                    </a:p>
                  </a:txBody>
                  <a:tcPr marL="65663" marR="656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70C0"/>
                          </a:solidFill>
                          <a:latin typeface="Times New Roman"/>
                          <a:ea typeface="Times New Roman"/>
                          <a:cs typeface="Times New Roman"/>
                        </a:rPr>
                        <a:t>Common / Vernicular Name</a:t>
                      </a:r>
                      <a:endParaRPr lang="en-US" sz="1400" b="1">
                        <a:solidFill>
                          <a:srgbClr val="0070C0"/>
                        </a:solidFill>
                        <a:latin typeface="Calibri"/>
                        <a:ea typeface="Times New Roman"/>
                        <a:cs typeface="Times New Roman"/>
                      </a:endParaRPr>
                    </a:p>
                  </a:txBody>
                  <a:tcPr marL="65663" marR="656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70C0"/>
                          </a:solidFill>
                          <a:latin typeface="Times New Roman"/>
                          <a:ea typeface="Times New Roman"/>
                          <a:cs typeface="Times New Roman"/>
                        </a:rPr>
                        <a:t>Scientific Name</a:t>
                      </a:r>
                      <a:endParaRPr lang="en-US" sz="1400" b="1">
                        <a:solidFill>
                          <a:srgbClr val="0070C0"/>
                        </a:solidFill>
                        <a:latin typeface="Calibri"/>
                        <a:ea typeface="Times New Roman"/>
                        <a:cs typeface="Times New Roman"/>
                      </a:endParaRPr>
                    </a:p>
                  </a:txBody>
                  <a:tcPr marL="65663" marR="656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70C0"/>
                          </a:solidFill>
                          <a:latin typeface="Times New Roman"/>
                          <a:ea typeface="Times New Roman"/>
                          <a:cs typeface="Times New Roman"/>
                        </a:rPr>
                        <a:t>Family</a:t>
                      </a:r>
                      <a:endParaRPr lang="en-US" sz="1400" b="1">
                        <a:solidFill>
                          <a:srgbClr val="0070C0"/>
                        </a:solidFill>
                        <a:latin typeface="Calibri"/>
                        <a:ea typeface="Times New Roman"/>
                        <a:cs typeface="Times New Roman"/>
                      </a:endParaRPr>
                    </a:p>
                  </a:txBody>
                  <a:tcPr marL="65663" marR="656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70C0"/>
                          </a:solidFill>
                          <a:latin typeface="Times New Roman"/>
                          <a:ea typeface="Times New Roman"/>
                          <a:cs typeface="Times New Roman"/>
                        </a:rPr>
                        <a:t>Sept</a:t>
                      </a:r>
                      <a:endParaRPr lang="en-US" sz="1400" b="1">
                        <a:solidFill>
                          <a:srgbClr val="0070C0"/>
                        </a:solidFill>
                        <a:latin typeface="Calibri"/>
                        <a:ea typeface="Times New Roman"/>
                        <a:cs typeface="Times New Roman"/>
                      </a:endParaRPr>
                    </a:p>
                  </a:txBody>
                  <a:tcPr marL="65663" marR="656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70C0"/>
                          </a:solidFill>
                          <a:latin typeface="Times New Roman"/>
                          <a:ea typeface="Times New Roman"/>
                          <a:cs typeface="Times New Roman"/>
                        </a:rPr>
                        <a:t> Oct</a:t>
                      </a:r>
                      <a:endParaRPr lang="en-US" sz="1400" b="1" dirty="0">
                        <a:solidFill>
                          <a:srgbClr val="0070C0"/>
                        </a:solidFill>
                        <a:latin typeface="Calibri"/>
                        <a:ea typeface="Times New Roman"/>
                        <a:cs typeface="Times New Roman"/>
                      </a:endParaRPr>
                    </a:p>
                  </a:txBody>
                  <a:tcPr marL="65663" marR="656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Black - eyed susan vine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Thunbergia alata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Acanthaceae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13</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Neelambari hoovu</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Barleria cristata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Acanthaceae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4</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3</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Honaganne soppu</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Alternanthera sessilis</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Amaranthaceae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11</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4</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Nithya kalyani</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Catharanthus roseus</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Apocynaceae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8</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Sulfur cosmos</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Cosmos sulphureus</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Asteraceae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8</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6</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Singapore daisy</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Sphagneticola trilobata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Asteraceae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Kaamgressu  gida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Parthenium hysterophorus</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Asteraceae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8</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Karana kundala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Impatiens blasamina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Balsaminaceae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6</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3</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9</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Gauri beeja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Ipomoea nil</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Convolvulaceae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30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Bekkina hejje balli</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Ipomoea cairica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Convolvulaceae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30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11</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Aiea morning glory</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Ipomoea triloba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Convolvulaceae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12</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Bush morning glory</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Ipomoea  carnea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Convolvulaceae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3</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13</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Red morning glory</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Ipomoea coccinea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Convolvulaceae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14</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Mullina kireeta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Euphorbia milii</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Euphorbiaceae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6</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11</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Muttidhare muni</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Mimosa pudica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Fabaceae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16</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Daasavaala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Hibiscus Sp.</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Mallows</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8</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Paper hoovu</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Bougainvillea glabra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Nyctaginaceae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2060"/>
                          </a:solidFill>
                          <a:latin typeface="Times New Roman"/>
                          <a:ea typeface="Times New Roman"/>
                          <a:cs typeface="Times New Roman"/>
                        </a:rPr>
                        <a:t>55</a:t>
                      </a:r>
                      <a:endParaRPr lang="en-US" sz="14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18</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Dhundu mallige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Jasminum sambac</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Oleaceae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19</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Ummate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Datura metel</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Solanaceae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7</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Chilean potato tree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Solanum crispum</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Solanaceae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10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25</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46">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21</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Kakke/ Natahu</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Lantana camara</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2060"/>
                          </a:solidFill>
                          <a:latin typeface="Times New Roman"/>
                          <a:ea typeface="Times New Roman"/>
                          <a:cs typeface="Times New Roman"/>
                        </a:rPr>
                        <a:t>Verbenaceae</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2060"/>
                          </a:solidFill>
                          <a:latin typeface="Times New Roman"/>
                          <a:ea typeface="Times New Roman"/>
                          <a:cs typeface="Times New Roman"/>
                        </a:rPr>
                        <a:t>80</a:t>
                      </a:r>
                      <a:endParaRPr lang="en-US" sz="14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2060"/>
                          </a:solidFill>
                          <a:latin typeface="Times New Roman"/>
                          <a:ea typeface="Times New Roman"/>
                          <a:cs typeface="Times New Roman"/>
                        </a:rPr>
                        <a:t>60</a:t>
                      </a:r>
                      <a:endParaRPr lang="en-US" sz="14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09600" y="381000"/>
          <a:ext cx="87630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288</TotalTime>
  <Words>923</Words>
  <Application>Microsoft Office PowerPoint</Application>
  <PresentationFormat>Custom</PresentationFormat>
  <Paragraphs>305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 </vt:lpstr>
      <vt:lpstr>INTRODUCTION:</vt:lpstr>
      <vt:lpstr>OBJECTIVE:</vt:lpstr>
      <vt:lpstr>STUDY AREA: </vt:lpstr>
      <vt:lpstr>MATERIALS AND METHODS:</vt:lpstr>
      <vt:lpstr>Slide 6</vt:lpstr>
      <vt:lpstr>RESULTS AND DISCUSSION:</vt:lpstr>
      <vt:lpstr>Slide 8</vt:lpstr>
      <vt:lpstr>Slide 9</vt:lpstr>
      <vt:lpstr>Slide 10</vt:lpstr>
      <vt:lpstr>Slide 11</vt:lpstr>
      <vt:lpstr>IDENTIFIED FLOWERS :</vt:lpstr>
      <vt:lpstr>Slide 13</vt:lpstr>
      <vt:lpstr>CONCLUSION:</vt:lpstr>
      <vt:lpstr>ACKNOWLEDGEMENT</vt:lpstr>
      <vt:lpstr>REFERENCE:</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919900624946</dc:creator>
  <cp:lastModifiedBy>v school</cp:lastModifiedBy>
  <cp:revision>56</cp:revision>
  <dcterms:created xsi:type="dcterms:W3CDTF">2020-12-10T10:12:50Z</dcterms:created>
  <dcterms:modified xsi:type="dcterms:W3CDTF">2022-12-14T05:39:30Z</dcterms:modified>
</cp:coreProperties>
</file>